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6"/>
  </p:notesMasterIdLst>
  <p:sldIdLst>
    <p:sldId id="259" r:id="rId5"/>
    <p:sldId id="320" r:id="rId6"/>
    <p:sldId id="298" r:id="rId7"/>
    <p:sldId id="347" r:id="rId8"/>
    <p:sldId id="319" r:id="rId9"/>
    <p:sldId id="308" r:id="rId10"/>
    <p:sldId id="309" r:id="rId11"/>
    <p:sldId id="349" r:id="rId12"/>
    <p:sldId id="358" r:id="rId13"/>
    <p:sldId id="359" r:id="rId14"/>
    <p:sldId id="360" r:id="rId15"/>
    <p:sldId id="361" r:id="rId16"/>
    <p:sldId id="362" r:id="rId17"/>
    <p:sldId id="363" r:id="rId18"/>
    <p:sldId id="348" r:id="rId19"/>
    <p:sldId id="317" r:id="rId20"/>
    <p:sldId id="345" r:id="rId21"/>
    <p:sldId id="366" r:id="rId22"/>
    <p:sldId id="367" r:id="rId23"/>
    <p:sldId id="321" r:id="rId24"/>
    <p:sldId id="323" r:id="rId25"/>
    <p:sldId id="322" r:id="rId26"/>
    <p:sldId id="351" r:id="rId27"/>
    <p:sldId id="388" r:id="rId28"/>
    <p:sldId id="386" r:id="rId29"/>
    <p:sldId id="316" r:id="rId30"/>
    <p:sldId id="364" r:id="rId31"/>
    <p:sldId id="365" r:id="rId32"/>
    <p:sldId id="368" r:id="rId33"/>
    <p:sldId id="369" r:id="rId34"/>
    <p:sldId id="327" r:id="rId35"/>
    <p:sldId id="324" r:id="rId36"/>
    <p:sldId id="350" r:id="rId37"/>
    <p:sldId id="314" r:id="rId38"/>
    <p:sldId id="352" r:id="rId39"/>
    <p:sldId id="389" r:id="rId40"/>
    <p:sldId id="329" r:id="rId41"/>
    <p:sldId id="330" r:id="rId42"/>
    <p:sldId id="331" r:id="rId43"/>
    <p:sldId id="306" r:id="rId44"/>
    <p:sldId id="334" r:id="rId45"/>
    <p:sldId id="332" r:id="rId46"/>
    <p:sldId id="338" r:id="rId47"/>
    <p:sldId id="343" r:id="rId48"/>
    <p:sldId id="300" r:id="rId49"/>
    <p:sldId id="336" r:id="rId50"/>
    <p:sldId id="339" r:id="rId51"/>
    <p:sldId id="375" r:id="rId52"/>
    <p:sldId id="376" r:id="rId53"/>
    <p:sldId id="377" r:id="rId54"/>
    <p:sldId id="378" r:id="rId55"/>
    <p:sldId id="379" r:id="rId56"/>
    <p:sldId id="380" r:id="rId57"/>
    <p:sldId id="310" r:id="rId58"/>
    <p:sldId id="305" r:id="rId59"/>
    <p:sldId id="312" r:id="rId60"/>
    <p:sldId id="335" r:id="rId61"/>
    <p:sldId id="325" r:id="rId62"/>
    <p:sldId id="326" r:id="rId63"/>
    <p:sldId id="357" r:id="rId64"/>
    <p:sldId id="344" r:id="rId65"/>
    <p:sldId id="353" r:id="rId66"/>
    <p:sldId id="354" r:id="rId67"/>
    <p:sldId id="356" r:id="rId68"/>
    <p:sldId id="355" r:id="rId69"/>
    <p:sldId id="301" r:id="rId70"/>
    <p:sldId id="387" r:id="rId71"/>
    <p:sldId id="340" r:id="rId72"/>
    <p:sldId id="341" r:id="rId73"/>
    <p:sldId id="342" r:id="rId74"/>
    <p:sldId id="381" r:id="rId75"/>
    <p:sldId id="382" r:id="rId76"/>
    <p:sldId id="384" r:id="rId77"/>
    <p:sldId id="385" r:id="rId78"/>
    <p:sldId id="307" r:id="rId79"/>
    <p:sldId id="371" r:id="rId80"/>
    <p:sldId id="370" r:id="rId81"/>
    <p:sldId id="372" r:id="rId82"/>
    <p:sldId id="390" r:id="rId83"/>
    <p:sldId id="337" r:id="rId84"/>
    <p:sldId id="263" r:id="rId85"/>
  </p:sldIdLst>
  <p:sldSz cx="9906000" cy="6858000" type="A4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9"/>
    <a:srgbClr val="FFFF8F"/>
    <a:srgbClr val="5CEBFE"/>
    <a:srgbClr val="68FD45"/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2922" autoAdjust="0"/>
  </p:normalViewPr>
  <p:slideViewPr>
    <p:cSldViewPr snapToGrid="0">
      <p:cViewPr varScale="1">
        <p:scale>
          <a:sx n="72" d="100"/>
          <a:sy n="72" d="100"/>
        </p:scale>
        <p:origin x="1050" y="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3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226417"/>
            <a:ext cx="8536636" cy="163103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181042"/>
            <a:ext cx="8536636" cy="1341488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4040792" y="4024190"/>
            <a:ext cx="1824429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/>
          <p:cNvGrpSpPr/>
          <p:nvPr userDrawn="1"/>
        </p:nvGrpSpPr>
        <p:grpSpPr>
          <a:xfrm>
            <a:off x="4464484" y="5776260"/>
            <a:ext cx="977032" cy="450224"/>
            <a:chOff x="4464484" y="5776260"/>
            <a:chExt cx="977032" cy="450224"/>
          </a:xfrm>
        </p:grpSpPr>
        <p:pic>
          <p:nvPicPr>
            <p:cNvPr id="16" name="Image 1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17" name="Connecteur droit 16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1"/>
          <p:cNvSpPr txBox="1"/>
          <p:nvPr userDrawn="1"/>
        </p:nvSpPr>
        <p:spPr>
          <a:xfrm>
            <a:off x="0" y="6494481"/>
            <a:ext cx="9906000" cy="36352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5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47" y="6559609"/>
            <a:ext cx="3458496" cy="230900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26" y="643826"/>
            <a:ext cx="2483944" cy="1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47226"/>
            <a:ext cx="9906000" cy="1810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13"/>
          <a:stretch/>
        </p:blipFill>
        <p:spPr>
          <a:xfrm>
            <a:off x="0" y="5055419"/>
            <a:ext cx="9905999" cy="180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iStock_000006458257XSma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7" b="5199"/>
          <a:stretch/>
        </p:blipFill>
        <p:spPr>
          <a:xfrm>
            <a:off x="0" y="5067300"/>
            <a:ext cx="9906000" cy="1866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248355"/>
            <a:ext cx="4210050" cy="523026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248355"/>
            <a:ext cx="4210050" cy="500172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741839"/>
            <a:ext cx="4210050" cy="473678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741839"/>
            <a:ext cx="4210050" cy="45082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619432" y="1157826"/>
            <a:ext cx="4215118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636" y="1157826"/>
            <a:ext cx="4216952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635212" y="1243896"/>
            <a:ext cx="2779121" cy="5224699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432" y="1240325"/>
            <a:ext cx="2779121" cy="5238296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843" y="1249378"/>
            <a:ext cx="2779121" cy="5229244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7572682" y="0"/>
            <a:ext cx="2333317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3" y="419858"/>
            <a:ext cx="6343342" cy="997392"/>
          </a:xfrm>
        </p:spPr>
        <p:txBody>
          <a:bodyPr tIns="198000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31702" y="100575"/>
            <a:ext cx="5831048" cy="1152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7150" y="98195"/>
            <a:ext cx="5835600" cy="3060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43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619126" y="1605670"/>
            <a:ext cx="2361564" cy="881109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400"/>
            </a:lvl1pPr>
          </a:lstStyle>
          <a:p>
            <a:r>
              <a:rPr lang="fr-FR" dirty="0"/>
              <a:t>Insérer ici le logo client</a:t>
            </a:r>
          </a:p>
        </p:txBody>
      </p:sp>
      <p:pic>
        <p:nvPicPr>
          <p:cNvPr id="38" name="Imag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7007382" y="78196"/>
            <a:ext cx="508636" cy="330406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971708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971400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35915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5358845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617992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971708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535915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6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4054055" y="3093798"/>
            <a:ext cx="5443934" cy="18094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4055" y="0"/>
            <a:ext cx="5443439" cy="1700695"/>
          </a:xfrm>
        </p:spPr>
        <p:txBody>
          <a:bodyPr tIns="0" bIns="0" anchor="b">
            <a:normAutofit/>
          </a:bodyPr>
          <a:lstStyle>
            <a:lvl1pPr algn="r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4055" y="1863874"/>
            <a:ext cx="5443439" cy="1137451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00" b="0">
                <a:solidFill>
                  <a:schemeClr val="tx1"/>
                </a:solidFill>
              </a:defRPr>
            </a:lvl1pPr>
            <a:lvl2pPr marL="792000" indent="-360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2000" i="1">
                <a:solidFill>
                  <a:srgbClr val="8E9295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800226" y="1789902"/>
            <a:ext cx="718023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5016064"/>
            <a:ext cx="9906000" cy="1841936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9" name="ZoneTexte 206"/>
          <p:cNvSpPr txBox="1">
            <a:spLocks noChangeArrowheads="1"/>
          </p:cNvSpPr>
          <p:nvPr userDrawn="1"/>
        </p:nvSpPr>
        <p:spPr bwMode="auto">
          <a:xfrm>
            <a:off x="694899" y="6097178"/>
            <a:ext cx="3686601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8537660" y="5868578"/>
            <a:ext cx="959834" cy="457199"/>
          </a:xfrm>
          <a:prstGeom prst="rect">
            <a:avLst/>
          </a:prstGeom>
        </p:spPr>
      </p:pic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4054055" y="3283726"/>
            <a:ext cx="5443439" cy="20002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 hasCustomPrompt="1"/>
          </p:nvPr>
        </p:nvSpPr>
        <p:spPr>
          <a:xfrm>
            <a:off x="4054451" y="3592884"/>
            <a:ext cx="5443043" cy="1194606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100"/>
            </a:lvl1pPr>
          </a:lstStyle>
          <a:p>
            <a:pPr lvl="0"/>
            <a:r>
              <a:rPr lang="fr-FR" dirty="0"/>
              <a:t>Indiquez ici l’adresse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57" y="6296375"/>
            <a:ext cx="1461456" cy="26332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8" y="5302902"/>
            <a:ext cx="951809" cy="6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879" y="486383"/>
            <a:ext cx="8543925" cy="1777315"/>
          </a:xfrm>
        </p:spPr>
        <p:txBody>
          <a:bodyPr tIns="0" bIns="0" anchor="b"/>
          <a:lstStyle>
            <a:lvl1pPr>
              <a:defRPr sz="60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568103"/>
            <a:ext cx="8166669" cy="3910518"/>
          </a:xfrm>
        </p:spPr>
        <p:txBody>
          <a:bodyPr>
            <a:normAutofit/>
          </a:bodyPr>
          <a:lstStyle>
            <a:lvl1pPr marL="432000" marR="0" indent="-43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2000" b="1" baseline="0">
                <a:solidFill>
                  <a:schemeClr val="tx1"/>
                </a:solidFill>
              </a:defRPr>
            </a:lvl1pPr>
            <a:lvl2pPr marL="684000" indent="-288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800" i="1">
                <a:solidFill>
                  <a:schemeClr val="accent1"/>
                </a:solidFill>
              </a:defRPr>
            </a:lvl2pPr>
            <a:lvl3pPr marL="864000" indent="-180000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008000" indent="-108000">
              <a:buClr>
                <a:schemeClr val="accent3"/>
              </a:buClr>
              <a:buFont typeface="Myriad Pro" panose="020B0503030403020204" pitchFamily="34" charset="0"/>
              <a:buChar char="›"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6" name="ZoneTexte 206"/>
          <p:cNvSpPr txBox="1">
            <a:spLocks noChangeArrowheads="1"/>
          </p:cNvSpPr>
          <p:nvPr userDrawn="1"/>
        </p:nvSpPr>
        <p:spPr bwMode="auto">
          <a:xfrm>
            <a:off x="469270" y="5607389"/>
            <a:ext cx="4033719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61473" y="5358213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5054585"/>
            <a:ext cx="2212368" cy="28547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6296375"/>
            <a:ext cx="1461456" cy="2633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6020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3483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" y="-1"/>
            <a:ext cx="9904651" cy="68539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Soirée Escort kids </a:t>
            </a:r>
          </a:p>
        </p:txBody>
      </p:sp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8614721" cy="484032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5314950" y="1638300"/>
            <a:ext cx="4119563" cy="4397375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5314950" y="1648028"/>
            <a:ext cx="4119563" cy="439737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067301"/>
            <a:ext cx="9906000" cy="18288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344370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619126" y="5241956"/>
            <a:ext cx="8164952" cy="148428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Slide_foot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8575"/>
            <a:ext cx="9906000" cy="1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img_meia_puzz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9680"/>
            <a:ext cx="9906000" cy="179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553" y="98195"/>
            <a:ext cx="5835600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48355"/>
            <a:ext cx="8614721" cy="5227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3105" y="100575"/>
            <a:ext cx="5831048" cy="11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747" y="0"/>
            <a:ext cx="342000" cy="3996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7" r:id="rId18"/>
    <p:sldLayoutId id="2147483716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Myriad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yriad Pro" panose="020B0503030403020204" pitchFamily="34" charset="0"/>
        <a:buChar char="›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200"/>
        </a:spcBef>
        <a:buFont typeface="Myriad Pro" panose="020B0503030403020204" pitchFamily="34" charset="0"/>
        <a:buChar char="›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100"/>
        </a:spcBef>
        <a:buFont typeface="Myriad Pro" panose="020B0503030403020204" pitchFamily="34" charset="0"/>
        <a:buChar char="›"/>
        <a:defRPr sz="14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anongfi/docker_tp.git" TargetMode="External"/><Relationship Id="rId2" Type="http://schemas.openxmlformats.org/officeDocument/2006/relationships/hyperlink" Target="https://github.com/jcanongfi/docker_t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pache.mirrors.ionfish.org/tomcat/tomcat-8/v8.5.5/bin/apache-tomcat-8.5.5.tar.gz%20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dist/v0.12.5/node-v0.12.5-linux-x64.tar.gz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jpg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Formation docker </a:t>
            </a:r>
            <a:r>
              <a:rPr lang="fr-FR" dirty="0" err="1"/>
              <a:t>CapCloud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51D891-DD91-4C1A-8C53-E82EA85A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4843">
            <a:off x="540877" y="1038804"/>
            <a:ext cx="2947708" cy="19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A3594D-BA8E-4AC7-BE19-5831C5A6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31" y="1852392"/>
            <a:ext cx="743053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96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241E78-9F07-4176-BBC5-557F5FDA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85734"/>
            <a:ext cx="740195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26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12384A-6B56-459F-A055-68E8B370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42866"/>
            <a:ext cx="738290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4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8A902B-5290-4441-BE62-C8C02454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31" y="1838103"/>
            <a:ext cx="743053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67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C11F66C-086E-417B-BED5-E30750C8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61919"/>
            <a:ext cx="738290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93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37B359-DA2B-40C6-B3A5-C312FD6B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A33B30C-33C1-42E3-8E14-67029CA8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AD1AF2-0BD4-430F-B7F1-B07263343E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BDBCD3-B9EC-4A84-A84A-C422A2D50D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5190DAE-4BA8-46CC-A6A6-48662F2B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/>
          <a:lstStyle/>
          <a:p>
            <a:r>
              <a:rPr lang="fr-FR" dirty="0"/>
              <a:t>02</a:t>
            </a: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0B02936-9701-4AE7-8388-A87D9073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23" y="3487711"/>
            <a:ext cx="2671141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</p:spPr>
        <p:txBody>
          <a:bodyPr/>
          <a:lstStyle/>
          <a:p>
            <a:r>
              <a:rPr lang="fr-FR" dirty="0"/>
              <a:t>Plateforme docker et son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5227749"/>
          </a:xfrm>
        </p:spPr>
        <p:txBody>
          <a:bodyPr>
            <a:normAutofit/>
          </a:bodyPr>
          <a:lstStyle/>
          <a:p>
            <a:r>
              <a:rPr lang="fr-FR" dirty="0"/>
              <a:t>Docker a été inventé par Solomon </a:t>
            </a:r>
            <a:r>
              <a:rPr lang="fr-FR" dirty="0" err="1"/>
              <a:t>Hykes</a:t>
            </a:r>
            <a:r>
              <a:rPr lang="fr-FR" dirty="0"/>
              <a:t> pour un projet interne de la société </a:t>
            </a:r>
            <a:r>
              <a:rPr lang="fr-FR" dirty="0" err="1"/>
              <a:t>dotCloud</a:t>
            </a:r>
            <a:endParaRPr lang="fr-FR" dirty="0"/>
          </a:p>
          <a:p>
            <a:endParaRPr lang="fr-FR" dirty="0"/>
          </a:p>
          <a:p>
            <a:r>
              <a:rPr lang="fr-FR" dirty="0"/>
              <a:t>Le projet a été développé en </a:t>
            </a:r>
            <a:r>
              <a:rPr lang="fr-FR" dirty="0" err="1"/>
              <a:t>opensource</a:t>
            </a:r>
            <a:r>
              <a:rPr lang="fr-FR" dirty="0"/>
              <a:t> le 23 mars 2013</a:t>
            </a:r>
          </a:p>
          <a:p>
            <a:pPr lvl="1"/>
            <a:r>
              <a:rPr lang="fr-FR" dirty="0"/>
              <a:t>Docker a donc soufflé sa 7</a:t>
            </a:r>
            <a:r>
              <a:rPr lang="fr-FR" baseline="30000" dirty="0"/>
              <a:t>ème</a:t>
            </a:r>
            <a:r>
              <a:rPr lang="fr-FR" dirty="0"/>
              <a:t> bougie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1</a:t>
            </a:r>
            <a:r>
              <a:rPr lang="fr-FR" baseline="30000" dirty="0"/>
              <a:t>er</a:t>
            </a:r>
            <a:r>
              <a:rPr lang="fr-FR" dirty="0"/>
              <a:t> mars 2017 voit naître la séparation entre la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 et </a:t>
            </a:r>
            <a:r>
              <a:rPr lang="fr-FR" dirty="0" err="1"/>
              <a:t>l’enterprise</a:t>
            </a:r>
            <a:r>
              <a:rPr lang="fr-FR" dirty="0"/>
              <a:t> </a:t>
            </a:r>
            <a:r>
              <a:rPr lang="fr-FR" dirty="0" err="1"/>
              <a:t>edition</a:t>
            </a:r>
            <a:endParaRPr lang="fr-FR" dirty="0"/>
          </a:p>
          <a:p>
            <a:pPr lvl="1"/>
            <a:r>
              <a:rPr lang="fr-FR" dirty="0"/>
              <a:t>Version 17.03.0-ce</a:t>
            </a:r>
          </a:p>
          <a:p>
            <a:pPr lvl="1"/>
            <a:endParaRPr lang="fr-FR" dirty="0"/>
          </a:p>
          <a:p>
            <a:r>
              <a:rPr lang="fr-FR" dirty="0"/>
              <a:t>Actuellement, nous en sommes à la version 19.03.9 (15 mai 2020)</a:t>
            </a:r>
          </a:p>
          <a:p>
            <a:r>
              <a:rPr lang="fr-FR" dirty="0"/>
              <a:t>La version </a:t>
            </a:r>
            <a:r>
              <a:rPr lang="fr-FR" dirty="0" err="1"/>
              <a:t>enterprise</a:t>
            </a:r>
            <a:r>
              <a:rPr lang="fr-FR" dirty="0"/>
              <a:t> correspond à une souscription à une plateforme en ligne</a:t>
            </a:r>
          </a:p>
          <a:p>
            <a:pPr lvl="1"/>
            <a:r>
              <a:rPr lang="fr-FR" dirty="0"/>
              <a:t>Plus de sécurité (repos privés illimités, scan faille de sécurité)</a:t>
            </a:r>
          </a:p>
          <a:p>
            <a:pPr lvl="1"/>
            <a:r>
              <a:rPr lang="fr-FR" dirty="0"/>
              <a:t>Plus de confiance (authenticité des images)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3105" y="100575"/>
            <a:ext cx="5831048" cy="1152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8553" y="98195"/>
            <a:ext cx="5835600" cy="3060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747" y="0"/>
            <a:ext cx="342000" cy="399600"/>
          </a:xfrm>
        </p:spPr>
        <p:txBody>
          <a:bodyPr/>
          <a:lstStyle/>
          <a:p>
            <a:fld id="{95D1AE67-A6AF-4140-9B54-D4B451EC2AAF}" type="slidenum">
              <a:rPr lang="fr-FR" smtClean="0"/>
              <a:t>16</a:t>
            </a:fld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D5D1119-622C-4324-A935-25E95544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18" y="1614280"/>
            <a:ext cx="1905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</p:spPr>
        <p:txBody>
          <a:bodyPr anchor="ctr">
            <a:normAutofit/>
          </a:bodyPr>
          <a:lstStyle/>
          <a:p>
            <a:r>
              <a:rPr lang="fr-FR" dirty="0"/>
              <a:t>Plateforme docker sur le web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D9F4AB2-BCD2-471C-AB1F-D2BC4082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80" y="1248355"/>
            <a:ext cx="4013141" cy="3443709"/>
          </a:xfrm>
          <a:prstGeom prst="rect">
            <a:avLst/>
          </a:prstGeom>
          <a:noFill/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3105" y="100575"/>
            <a:ext cx="5831048" cy="1152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8553" y="98195"/>
            <a:ext cx="5835600" cy="30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747" y="0"/>
            <a:ext cx="342000" cy="399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1AE67-A6AF-4140-9B54-D4B451EC2AAF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r>
              <a:rPr lang="fr-FR" dirty="0"/>
              <a:t>Site institutionnel : </a:t>
            </a:r>
            <a:r>
              <a:rPr lang="fr-FR" dirty="0">
                <a:hlinkClick r:id="rId3"/>
              </a:rPr>
              <a:t>https://www.docker.com</a:t>
            </a:r>
            <a:endParaRPr lang="fr-FR"/>
          </a:p>
          <a:p>
            <a:pPr marL="0" indent="0">
              <a:lnSpc>
                <a:spcPct val="90000"/>
              </a:lnSpc>
              <a:buNone/>
            </a:pPr>
            <a:endParaRPr lang="fr-FR"/>
          </a:p>
          <a:p>
            <a:pPr>
              <a:lnSpc>
                <a:spcPct val="90000"/>
              </a:lnSpc>
            </a:pPr>
            <a:r>
              <a:rPr lang="fr-FR" dirty="0"/>
              <a:t>Documentation : </a:t>
            </a:r>
            <a:r>
              <a:rPr lang="fr-FR" dirty="0">
                <a:hlinkClick r:id="rId4"/>
              </a:rPr>
              <a:t>https://docs.docker.com</a:t>
            </a:r>
            <a:endParaRPr lang="fr-FR"/>
          </a:p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r>
              <a:rPr lang="fr-FR" dirty="0"/>
              <a:t>Catalogue d’images : </a:t>
            </a:r>
            <a:r>
              <a:rPr lang="fr-FR" dirty="0">
                <a:hlinkClick r:id="rId5"/>
              </a:rPr>
              <a:t>https://hub.docker.com</a:t>
            </a:r>
            <a:endParaRPr lang="fr-FR"/>
          </a:p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3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F90F37-5BD7-4289-94EA-EC78FD1E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8" y="1847629"/>
            <a:ext cx="7440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202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FFC54B1-CB37-4AF4-8563-EC0A4321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8" y="1866682"/>
            <a:ext cx="7411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08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Objectif de la formation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Au travers de cette (mini) formation :</a:t>
            </a:r>
          </a:p>
          <a:p>
            <a:pPr lvl="1"/>
            <a:r>
              <a:rPr lang="fr-FR" b="1" dirty="0"/>
              <a:t>De quels besoins sont nés les containers</a:t>
            </a:r>
          </a:p>
          <a:p>
            <a:pPr lvl="1"/>
            <a:r>
              <a:rPr lang="fr-FR" b="1" dirty="0"/>
              <a:t>Docker, le leader</a:t>
            </a:r>
          </a:p>
          <a:p>
            <a:pPr lvl="1"/>
            <a:r>
              <a:rPr lang="fr-FR" b="1" dirty="0"/>
              <a:t>Préciser l’architecture docker (image, layer, container, </a:t>
            </a:r>
            <a:r>
              <a:rPr lang="fr-FR" b="1" dirty="0" err="1"/>
              <a:t>registry</a:t>
            </a:r>
            <a:r>
              <a:rPr lang="fr-FR" b="1" dirty="0"/>
              <a:t>, docker hub)</a:t>
            </a:r>
          </a:p>
          <a:p>
            <a:pPr lvl="1"/>
            <a:r>
              <a:rPr lang="fr-FR" b="1" dirty="0"/>
              <a:t>Comment utiliser docker</a:t>
            </a:r>
          </a:p>
          <a:p>
            <a:pPr lvl="1"/>
            <a:r>
              <a:rPr lang="fr-FR" b="1" dirty="0"/>
              <a:t>Nous prendrons comme fil conducteur l’installation de </a:t>
            </a:r>
            <a:r>
              <a:rPr lang="fr-FR" b="1" dirty="0" err="1"/>
              <a:t>tomcat</a:t>
            </a:r>
            <a:endParaRPr lang="fr-FR" b="1" dirty="0"/>
          </a:p>
          <a:p>
            <a:pPr marL="180000" lvl="1" indent="0">
              <a:buNone/>
            </a:pP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marL="180000" lvl="1" indent="0">
              <a:buNone/>
            </a:pP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  <p:pic>
        <p:nvPicPr>
          <p:cNvPr id="3" name="Imag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C2C3C663-9DE5-45CB-B02F-19B7854B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08" y="3397089"/>
            <a:ext cx="3221240" cy="32212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3AA2C9E-6460-4857-98A7-17626E2476A8}"/>
              </a:ext>
            </a:extLst>
          </p:cNvPr>
          <p:cNvSpPr txBox="1"/>
          <p:nvPr/>
        </p:nvSpPr>
        <p:spPr>
          <a:xfrm>
            <a:off x="3398553" y="4679267"/>
            <a:ext cx="59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UN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E6F2D3D-77EA-4D9F-851F-B395E0A4C9B0}"/>
              </a:ext>
            </a:extLst>
          </p:cNvPr>
          <p:cNvGrpSpPr/>
          <p:nvPr/>
        </p:nvGrpSpPr>
        <p:grpSpPr>
          <a:xfrm>
            <a:off x="3812687" y="3728350"/>
            <a:ext cx="2096037" cy="2539928"/>
            <a:chOff x="5406887" y="3406567"/>
            <a:chExt cx="1421407" cy="1279359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4A6DBCA6-43A5-440A-8873-14ACDCDD99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6887" y="3406567"/>
              <a:ext cx="1421407" cy="1279359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CE327F58-549E-4A91-9C8E-893CFD5DF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6887" y="3429000"/>
              <a:ext cx="1421407" cy="1225177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37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VM a été créée par participant</a:t>
            </a:r>
          </a:p>
          <a:p>
            <a:pPr lvl="1"/>
            <a:r>
              <a:rPr lang="fr-FR" dirty="0"/>
              <a:t>Arnaud Hache : capcloud-1.westeurope.cloudapp.azure.com</a:t>
            </a:r>
          </a:p>
          <a:p>
            <a:pPr lvl="1"/>
            <a:r>
              <a:rPr lang="fr-FR" dirty="0"/>
              <a:t>Gérard </a:t>
            </a:r>
            <a:r>
              <a:rPr lang="fr-FR" dirty="0" err="1"/>
              <a:t>Farand</a:t>
            </a:r>
            <a:r>
              <a:rPr lang="fr-FR" dirty="0"/>
              <a:t> : capcloud-2.westeurope.cloudapp.azure.com</a:t>
            </a:r>
          </a:p>
          <a:p>
            <a:pPr lvl="1"/>
            <a:r>
              <a:rPr lang="fr-FR" dirty="0"/>
              <a:t>Julien Gérard : capcloud-3.westeurope.cloudapp.azure.com</a:t>
            </a:r>
          </a:p>
          <a:p>
            <a:pPr lvl="1"/>
            <a:r>
              <a:rPr lang="fr-FR" dirty="0"/>
              <a:t>Gaël Jehanin : capcloud-4.westeurope.cloudapp.azure.com</a:t>
            </a:r>
          </a:p>
          <a:p>
            <a:pPr lvl="1"/>
            <a:endParaRPr lang="fr-FR" dirty="0"/>
          </a:p>
          <a:p>
            <a:pPr marL="180000" lvl="1" indent="0">
              <a:buNone/>
            </a:pPr>
            <a:r>
              <a:rPr lang="fr-FR" dirty="0"/>
              <a:t>User : gfiuser</a:t>
            </a:r>
          </a:p>
          <a:p>
            <a:pPr marL="180000" lvl="1" indent="0">
              <a:buNone/>
            </a:pPr>
            <a:r>
              <a:rPr lang="fr-FR" dirty="0" err="1"/>
              <a:t>Password</a:t>
            </a:r>
            <a:r>
              <a:rPr lang="fr-FR" dirty="0"/>
              <a:t> : G0T0cloud2020!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dirty="0" err="1"/>
              <a:t>VMs</a:t>
            </a:r>
            <a:r>
              <a:rPr lang="fr-FR" dirty="0"/>
              <a:t> sont basées sur Cent0S 7.5  (</a:t>
            </a:r>
            <a:r>
              <a:rPr lang="fr-FR" dirty="0" err="1"/>
              <a:t>Redhat</a:t>
            </a:r>
            <a:r>
              <a:rPr lang="fr-FR" dirty="0"/>
              <a:t> 7.5 utilisée chez Auchan)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 TP 0 consiste à préparer la VM </a:t>
            </a:r>
            <a:r>
              <a:rPr lang="fr-FR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    - installation de git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    - installation de docker-ce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    - paramétrage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</a:t>
            </a:r>
            <a:r>
              <a:rPr lang="fr-FR" dirty="0" err="1"/>
              <a:t>TPs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dirty="0" err="1"/>
              <a:t>TPs</a:t>
            </a:r>
            <a:r>
              <a:rPr lang="fr-FR" dirty="0"/>
              <a:t> sont accessibles en ligne sur le repo </a:t>
            </a:r>
            <a:r>
              <a:rPr lang="fr-FR" dirty="0" err="1"/>
              <a:t>github</a:t>
            </a:r>
            <a:r>
              <a:rPr lang="fr-FR" dirty="0"/>
              <a:t> :</a:t>
            </a:r>
          </a:p>
          <a:p>
            <a:pPr lvl="1"/>
            <a:r>
              <a:rPr lang="fr-FR" dirty="0">
                <a:hlinkClick r:id="rId2"/>
              </a:rPr>
              <a:t>https://github.com/jcanongfi/docker_tp</a:t>
            </a:r>
            <a:endParaRPr lang="fr-FR" dirty="0"/>
          </a:p>
          <a:p>
            <a:r>
              <a:rPr lang="fr-FR" dirty="0"/>
              <a:t>Ils sont plus facilement lisibles directement dans le navigateur</a:t>
            </a:r>
          </a:p>
          <a:p>
            <a:endParaRPr lang="fr-FR" dirty="0"/>
          </a:p>
          <a:p>
            <a:r>
              <a:rPr lang="fr-FR" dirty="0"/>
              <a:t>Pour certains </a:t>
            </a:r>
            <a:r>
              <a:rPr lang="fr-FR" dirty="0" err="1"/>
              <a:t>TPs</a:t>
            </a:r>
            <a:r>
              <a:rPr lang="fr-FR" dirty="0"/>
              <a:t>, il est nécessaire de récupérer les éléments techniques.</a:t>
            </a:r>
          </a:p>
          <a:p>
            <a:r>
              <a:rPr lang="fr-FR" dirty="0"/>
              <a:t>Pour cela, il faut cloner le repo suivant:</a:t>
            </a:r>
          </a:p>
          <a:p>
            <a:pPr lvl="1"/>
            <a:r>
              <a:rPr lang="fr-FR" dirty="0"/>
              <a:t>git clone </a:t>
            </a:r>
            <a:r>
              <a:rPr lang="fr-FR" dirty="0">
                <a:hlinkClick r:id="rId3"/>
              </a:rPr>
              <a:t>https://github.com/jcanongfi/docker_tp.git</a:t>
            </a:r>
            <a:endParaRPr lang="fr-FR" dirty="0"/>
          </a:p>
          <a:p>
            <a:pPr lvl="1"/>
            <a:r>
              <a:rPr lang="fr-FR" dirty="0"/>
              <a:t>cd </a:t>
            </a:r>
            <a:r>
              <a:rPr lang="fr-FR" dirty="0" err="1"/>
              <a:t>docker_tp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Ensuite, il faut se positionner directement sur la branche correspondante au </a:t>
            </a:r>
            <a:r>
              <a:rPr lang="fr-FR" dirty="0" err="1"/>
              <a:t>tp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git </a:t>
            </a:r>
            <a:r>
              <a:rPr lang="fr-FR" dirty="0" err="1"/>
              <a:t>ckeckout</a:t>
            </a:r>
            <a:r>
              <a:rPr lang="fr-FR" dirty="0"/>
              <a:t> tp-01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3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0 : Préparation de la VM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ce TP, il faut être root :</a:t>
            </a:r>
          </a:p>
          <a:p>
            <a:pPr lvl="1"/>
            <a:r>
              <a:rPr lang="fr-FR" dirty="0" err="1"/>
              <a:t>sudo</a:t>
            </a:r>
            <a:r>
              <a:rPr lang="fr-FR" dirty="0"/>
              <a:t> su – </a:t>
            </a:r>
          </a:p>
          <a:p>
            <a:pPr lvl="1"/>
            <a:endParaRPr lang="fr-FR" dirty="0"/>
          </a:p>
          <a:p>
            <a:r>
              <a:rPr lang="fr-FR" dirty="0"/>
              <a:t>Pour installer git :</a:t>
            </a:r>
          </a:p>
          <a:p>
            <a:pPr lvl="1"/>
            <a:r>
              <a:rPr lang="fr-FR" dirty="0" err="1"/>
              <a:t>yum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-y git</a:t>
            </a:r>
          </a:p>
          <a:p>
            <a:pPr lvl="1"/>
            <a:endParaRPr lang="fr-FR" dirty="0"/>
          </a:p>
          <a:p>
            <a:r>
              <a:rPr lang="fr-FR" dirty="0"/>
              <a:t>Pour installer docker-ce :</a:t>
            </a:r>
          </a:p>
          <a:p>
            <a:pPr lvl="1"/>
            <a:r>
              <a:rPr lang="fr-FR" dirty="0" err="1"/>
              <a:t>yum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-y </a:t>
            </a:r>
            <a:r>
              <a:rPr lang="fr-FR" dirty="0" err="1"/>
              <a:t>yum-utils</a:t>
            </a:r>
            <a:endParaRPr lang="fr-FR" dirty="0"/>
          </a:p>
          <a:p>
            <a:pPr lvl="1"/>
            <a:r>
              <a:rPr lang="fr-FR" dirty="0" err="1"/>
              <a:t>yum</a:t>
            </a:r>
            <a:r>
              <a:rPr lang="fr-FR" dirty="0"/>
              <a:t>-config-manager --</a:t>
            </a:r>
            <a:r>
              <a:rPr lang="fr-FR" dirty="0" err="1"/>
              <a:t>add</a:t>
            </a:r>
            <a:r>
              <a:rPr lang="fr-FR" dirty="0"/>
              <a:t>-repo https://download.docker.com/linux/centos/docker-ce.repo</a:t>
            </a:r>
          </a:p>
          <a:p>
            <a:pPr lvl="1"/>
            <a:r>
              <a:rPr lang="fr-FR" dirty="0" err="1"/>
              <a:t>yum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-y docker-ce docker-ce-cli containerd.io</a:t>
            </a:r>
          </a:p>
          <a:p>
            <a:pPr lvl="1"/>
            <a:r>
              <a:rPr lang="fr-FR" dirty="0" err="1"/>
              <a:t>systemctl</a:t>
            </a:r>
            <a:r>
              <a:rPr lang="fr-FR" dirty="0"/>
              <a:t> start docker</a:t>
            </a:r>
          </a:p>
          <a:p>
            <a:pPr lvl="1"/>
            <a:r>
              <a:rPr lang="fr-FR" dirty="0" err="1"/>
              <a:t>systemctl</a:t>
            </a:r>
            <a:r>
              <a:rPr lang="fr-FR" dirty="0"/>
              <a:t> enable docker</a:t>
            </a:r>
          </a:p>
          <a:p>
            <a:pPr lvl="1"/>
            <a:endParaRPr lang="fr-FR" dirty="0"/>
          </a:p>
          <a:p>
            <a:r>
              <a:rPr lang="fr-FR" dirty="0"/>
              <a:t>Paramétrage de l’environnement :</a:t>
            </a:r>
          </a:p>
          <a:p>
            <a:pPr lvl="1"/>
            <a:r>
              <a:rPr lang="fr-FR" dirty="0" err="1"/>
              <a:t>usermod</a:t>
            </a:r>
            <a:r>
              <a:rPr lang="fr-FR" dirty="0"/>
              <a:t> –a –G docker gfiuser</a:t>
            </a:r>
          </a:p>
          <a:p>
            <a:pPr lvl="1"/>
            <a:r>
              <a:rPr lang="fr-FR" dirty="0" err="1"/>
              <a:t>echo</a:t>
            </a:r>
            <a:r>
              <a:rPr lang="fr-FR" dirty="0"/>
              <a:t> "gfiuser ALL=(ALL)       NOPASSWD: ALL" &gt;&gt;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sudoers</a:t>
            </a:r>
            <a:endParaRPr lang="fr-FR" dirty="0"/>
          </a:p>
          <a:p>
            <a:pPr lvl="1"/>
            <a:r>
              <a:rPr lang="fr-FR" dirty="0"/>
              <a:t>exit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4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CLI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L’outil de commande en ligne (CLI)  s’appelle docker </a:t>
            </a:r>
          </a:p>
          <a:p>
            <a:pPr lvl="1"/>
            <a:r>
              <a:rPr lang="fr-FR" dirty="0"/>
              <a:t>docker –version</a:t>
            </a:r>
          </a:p>
          <a:p>
            <a:pPr lvl="2"/>
            <a:r>
              <a:rPr lang="fr-FR" dirty="0"/>
              <a:t>Donne uniquement la version du client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version</a:t>
            </a:r>
          </a:p>
          <a:p>
            <a:pPr lvl="2"/>
            <a:r>
              <a:rPr lang="fr-FR" dirty="0"/>
              <a:t>Donne la version du client, du serveur et de ses dépendances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</a:t>
            </a:r>
          </a:p>
          <a:p>
            <a:pPr lvl="2"/>
            <a:r>
              <a:rPr lang="fr-FR" dirty="0"/>
              <a:t>Affiche l’aide en ligne</a:t>
            </a:r>
          </a:p>
          <a:p>
            <a:pPr lvl="2"/>
            <a:endParaRPr lang="fr-FR" dirty="0"/>
          </a:p>
          <a:p>
            <a:r>
              <a:rPr lang="fr-FR" dirty="0"/>
              <a:t>Il est intéressant de noter l’évolution des commandes</a:t>
            </a:r>
          </a:p>
          <a:p>
            <a:pPr lvl="1"/>
            <a:r>
              <a:rPr lang="fr-FR" dirty="0"/>
              <a:t>Historiquement, on appelait la commande « docker &lt;commande&gt; »</a:t>
            </a:r>
          </a:p>
          <a:p>
            <a:pPr lvl="2"/>
            <a:r>
              <a:rPr lang="fr-FR" dirty="0"/>
              <a:t>Mais s’exprimer en un unique mot était peu précis et pouvait devenir confus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Les commandes sont désormais regroupées en catégories suivi d’un verbe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41856C-DE16-4C17-B6FD-60F9608AACA9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01</a:t>
            </a:r>
          </a:p>
        </p:txBody>
      </p:sp>
    </p:spTree>
    <p:extLst>
      <p:ext uri="{BB962C8B-B14F-4D97-AF65-F5344CB8AC3E}">
        <p14:creationId xmlns:p14="http://schemas.microsoft.com/office/powerpoint/2010/main" val="102584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CLI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980661"/>
            <a:ext cx="8614721" cy="549544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docker image </a:t>
            </a:r>
            <a:r>
              <a:rPr lang="fr-FR" dirty="0" err="1"/>
              <a:t>list</a:t>
            </a:r>
            <a:endParaRPr lang="fr-FR" dirty="0"/>
          </a:p>
          <a:p>
            <a:pPr lvl="1"/>
            <a:r>
              <a:rPr lang="fr-FR" dirty="0"/>
              <a:t>Liste les images présentes dans la </a:t>
            </a:r>
            <a:r>
              <a:rPr lang="fr-FR" dirty="0" err="1"/>
              <a:t>registry</a:t>
            </a:r>
            <a:r>
              <a:rPr lang="fr-FR" dirty="0"/>
              <a:t> locale</a:t>
            </a:r>
          </a:p>
          <a:p>
            <a:pPr lvl="1"/>
            <a:r>
              <a:rPr lang="fr-FR" dirty="0"/>
              <a:t>Avec -a  ou --all cela affiche aussi les images </a:t>
            </a:r>
            <a:r>
              <a:rPr lang="fr-FR" dirty="0" err="1"/>
              <a:t>intermédiares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pull &lt;image&gt;</a:t>
            </a:r>
          </a:p>
          <a:p>
            <a:pPr lvl="1"/>
            <a:r>
              <a:rPr lang="fr-FR" dirty="0"/>
              <a:t>Télécharge une image depuis une </a:t>
            </a:r>
            <a:r>
              <a:rPr lang="fr-FR" dirty="0" err="1"/>
              <a:t>registry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docker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(container) </a:t>
            </a:r>
            <a:r>
              <a:rPr lang="fr-FR" dirty="0" err="1"/>
              <a:t>create</a:t>
            </a:r>
            <a:r>
              <a:rPr lang="fr-FR" dirty="0"/>
              <a:t> &lt;options&gt; &lt;image&gt;</a:t>
            </a:r>
          </a:p>
          <a:p>
            <a:pPr lvl="1"/>
            <a:r>
              <a:rPr lang="fr-FR" dirty="0"/>
              <a:t>Instancie un container à partir d’une image. Le container est </a:t>
            </a:r>
            <a:r>
              <a:rPr lang="fr-FR" dirty="0" err="1"/>
              <a:t>instancé</a:t>
            </a:r>
            <a:r>
              <a:rPr lang="fr-FR" dirty="0"/>
              <a:t>, mais éteint</a:t>
            </a:r>
          </a:p>
          <a:p>
            <a:pPr lvl="1"/>
            <a:r>
              <a:rPr lang="fr-FR" dirty="0"/>
              <a:t>docker container </a:t>
            </a:r>
            <a:r>
              <a:rPr lang="fr-FR" dirty="0" err="1"/>
              <a:t>create</a:t>
            </a:r>
            <a:r>
              <a:rPr lang="fr-FR" dirty="0"/>
              <a:t> ….</a:t>
            </a:r>
          </a:p>
          <a:p>
            <a:pPr lvl="1"/>
            <a:endParaRPr lang="fr-FR" dirty="0"/>
          </a:p>
          <a:p>
            <a:r>
              <a:rPr lang="fr-FR" dirty="0"/>
              <a:t>docker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(container) </a:t>
            </a:r>
            <a:r>
              <a:rPr lang="fr-FR" dirty="0"/>
              <a:t>start &lt;id&gt;</a:t>
            </a:r>
          </a:p>
          <a:p>
            <a:pPr lvl="1"/>
            <a:r>
              <a:rPr lang="fr-FR" dirty="0"/>
              <a:t>Démarre le container</a:t>
            </a:r>
          </a:p>
          <a:p>
            <a:pPr lvl="1"/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Liste les containers présents</a:t>
            </a:r>
          </a:p>
          <a:p>
            <a:pPr lvl="1"/>
            <a:r>
              <a:rPr lang="fr-FR" dirty="0"/>
              <a:t>docker container </a:t>
            </a:r>
            <a:r>
              <a:rPr lang="fr-FR" dirty="0" err="1"/>
              <a:t>list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container ls –a</a:t>
            </a:r>
          </a:p>
          <a:p>
            <a:pPr lvl="1"/>
            <a:r>
              <a:rPr lang="fr-FR" dirty="0"/>
              <a:t>Liste aussi les containers terminés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24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41856C-DE16-4C17-B6FD-60F9608AACA9}"/>
              </a:ext>
            </a:extLst>
          </p:cNvPr>
          <p:cNvSpPr txBox="1">
            <a:spLocks/>
          </p:cNvSpPr>
          <p:nvPr/>
        </p:nvSpPr>
        <p:spPr>
          <a:xfrm>
            <a:off x="5367130" y="5812363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01</a:t>
            </a:r>
          </a:p>
        </p:txBody>
      </p:sp>
    </p:spTree>
    <p:extLst>
      <p:ext uri="{BB962C8B-B14F-4D97-AF65-F5344CB8AC3E}">
        <p14:creationId xmlns:p14="http://schemas.microsoft.com/office/powerpoint/2010/main" val="32572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25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53F56C-039B-4715-A11F-5F7CA435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9" y="406575"/>
            <a:ext cx="8948121" cy="559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657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Daemon  (api server)</a:t>
            </a:r>
          </a:p>
          <a:p>
            <a:r>
              <a:rPr lang="fr-FR" dirty="0"/>
              <a:t>Client (cli)</a:t>
            </a:r>
          </a:p>
          <a:p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Objets</a:t>
            </a:r>
          </a:p>
          <a:p>
            <a:pPr lvl="1"/>
            <a:r>
              <a:rPr lang="fr-FR" dirty="0"/>
              <a:t>Network</a:t>
            </a:r>
          </a:p>
          <a:p>
            <a:pPr lvl="1"/>
            <a:r>
              <a:rPr lang="fr-FR" dirty="0"/>
              <a:t>Volumes</a:t>
            </a:r>
          </a:p>
          <a:p>
            <a:pPr lvl="1"/>
            <a:r>
              <a:rPr lang="fr-FR" dirty="0"/>
              <a:t>Images</a:t>
            </a:r>
          </a:p>
          <a:p>
            <a:pPr lvl="1"/>
            <a:r>
              <a:rPr lang="fr-FR" dirty="0"/>
              <a:t>Containers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26</a:t>
            </a:fld>
            <a:endParaRPr lang="fr-FR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6B390D9-0591-4AAB-B14C-0E32C755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85" y="2028666"/>
            <a:ext cx="5792028" cy="45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7324CD-42F6-476A-8D80-50FBB3EB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52392"/>
            <a:ext cx="7401958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203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9503ECE-5A7F-441D-8A9C-CCB67F25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4" y="1880971"/>
            <a:ext cx="739243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40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598BD16-1133-4A96-9921-67CB7CB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4" y="1852392"/>
            <a:ext cx="739243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34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containers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7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32EB180-E321-49B1-94E0-E92794B8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94" y="1876208"/>
            <a:ext cx="742101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60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3800723"/>
          </a:xfrm>
        </p:spPr>
        <p:txBody>
          <a:bodyPr>
            <a:normAutofit/>
          </a:bodyPr>
          <a:lstStyle/>
          <a:p>
            <a:r>
              <a:rPr lang="fr-FR" dirty="0"/>
              <a:t>Chaque objet docker a un identifiant unique</a:t>
            </a:r>
          </a:p>
          <a:p>
            <a:pPr lvl="1"/>
            <a:r>
              <a:rPr lang="fr-FR" dirty="0"/>
              <a:t>"Id": "6b442e0bf32a5e080523099a752b99fdb4e40b0463a31fbfc37a68f43881cdf0« </a:t>
            </a:r>
          </a:p>
          <a:p>
            <a:pPr lvl="1"/>
            <a:endParaRPr lang="fr-FR" dirty="0"/>
          </a:p>
          <a:p>
            <a:r>
              <a:rPr lang="fr-FR" dirty="0"/>
              <a:t>Par simplicité, il est possible de le tronquer (début) tant qu’il n’y a pas d’ambiguïté :</a:t>
            </a:r>
          </a:p>
          <a:p>
            <a:pPr lvl="1"/>
            <a:r>
              <a:rPr lang="fr-FR" dirty="0"/>
              <a:t>Exemple : 6b442e0bf   est souvent largement suffisant</a:t>
            </a:r>
          </a:p>
          <a:p>
            <a:pPr lvl="1"/>
            <a:endParaRPr lang="fr-FR" dirty="0"/>
          </a:p>
          <a:p>
            <a:r>
              <a:rPr lang="fr-FR" dirty="0"/>
              <a:t>En pratique, on attribuera un nom explicite aux objets afin de mieux les identifier.</a:t>
            </a:r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0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pull hello-world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32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677DA99-4CDA-433B-B1CE-62606423275B}"/>
              </a:ext>
            </a:extLst>
          </p:cNvPr>
          <p:cNvSpPr/>
          <p:nvPr/>
        </p:nvSpPr>
        <p:spPr>
          <a:xfrm>
            <a:off x="5974353" y="1309404"/>
            <a:ext cx="3292394" cy="2226365"/>
          </a:xfrm>
          <a:prstGeom prst="roundRect">
            <a:avLst/>
          </a:prstGeom>
          <a:solidFill>
            <a:srgbClr val="68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6D3E9A8-8599-4FAE-95C5-0834D0279730}"/>
              </a:ext>
            </a:extLst>
          </p:cNvPr>
          <p:cNvSpPr/>
          <p:nvPr/>
        </p:nvSpPr>
        <p:spPr>
          <a:xfrm>
            <a:off x="5974353" y="3750792"/>
            <a:ext cx="3292394" cy="2226365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A8AE62B-94A0-428D-9C04-1727D622ECEA}"/>
              </a:ext>
            </a:extLst>
          </p:cNvPr>
          <p:cNvSpPr/>
          <p:nvPr/>
        </p:nvSpPr>
        <p:spPr>
          <a:xfrm>
            <a:off x="619432" y="1310685"/>
            <a:ext cx="3292394" cy="46664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33D81A-25CF-4BBA-9DF8-85119E939C82}"/>
              </a:ext>
            </a:extLst>
          </p:cNvPr>
          <p:cNvSpPr txBox="1"/>
          <p:nvPr/>
        </p:nvSpPr>
        <p:spPr>
          <a:xfrm>
            <a:off x="821635" y="138592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Machine Virtuelle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7D13B2-7C85-4D37-BD8E-5A4BDEB71D14}"/>
              </a:ext>
            </a:extLst>
          </p:cNvPr>
          <p:cNvSpPr txBox="1"/>
          <p:nvPr/>
        </p:nvSpPr>
        <p:spPr>
          <a:xfrm>
            <a:off x="6316353" y="1403877"/>
            <a:ext cx="2217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https://hub.docker.com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FD6D0C-3232-4229-B410-24068E8BDBA3}"/>
              </a:ext>
            </a:extLst>
          </p:cNvPr>
          <p:cNvSpPr txBox="1"/>
          <p:nvPr/>
        </p:nvSpPr>
        <p:spPr>
          <a:xfrm>
            <a:off x="6203709" y="3750792"/>
            <a:ext cx="187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docker hub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AA04094-A9E6-4BFE-8095-7387C7F6F3BA}"/>
              </a:ext>
            </a:extLst>
          </p:cNvPr>
          <p:cNvSpPr/>
          <p:nvPr/>
        </p:nvSpPr>
        <p:spPr>
          <a:xfrm>
            <a:off x="807889" y="3750792"/>
            <a:ext cx="2915479" cy="2031322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B9485B-8F2C-4A0A-A746-7E8DCE92B970}"/>
              </a:ext>
            </a:extLst>
          </p:cNvPr>
          <p:cNvSpPr txBox="1"/>
          <p:nvPr/>
        </p:nvSpPr>
        <p:spPr>
          <a:xfrm>
            <a:off x="1011732" y="3826033"/>
            <a:ext cx="1414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locale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F34B66-6888-431B-B5DC-0F92E2E69FF0}"/>
              </a:ext>
            </a:extLst>
          </p:cNvPr>
          <p:cNvSpPr txBox="1"/>
          <p:nvPr/>
        </p:nvSpPr>
        <p:spPr>
          <a:xfrm>
            <a:off x="5974353" y="1816796"/>
            <a:ext cx="3421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Site web indexant les images publiques.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Moteur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Documentation</a:t>
            </a:r>
          </a:p>
        </p:txBody>
      </p: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79AA5-1CF4-47E4-9278-A834C51B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3" y="4132420"/>
            <a:ext cx="860914" cy="7315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F550C95-DE4D-4D12-8C78-D267DD4B6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53" y="5012815"/>
            <a:ext cx="860914" cy="860914"/>
          </a:xfrm>
          <a:prstGeom prst="rect">
            <a:avLst/>
          </a:prstGeom>
        </p:spPr>
      </p:pic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4889D48-899F-4373-9C50-937B9E77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50" y="4240017"/>
            <a:ext cx="996757" cy="479315"/>
          </a:xfrm>
          <a:prstGeom prst="rect">
            <a:avLst/>
          </a:prstGeom>
        </p:spPr>
      </p:pic>
      <p:pic>
        <p:nvPicPr>
          <p:cNvPr id="25" name="Image 24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8B9BAEDE-6E77-4564-974F-62EC42A51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071" y="5040383"/>
            <a:ext cx="799758" cy="739170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578C3E0-BE26-4C75-BDE6-9E263B990F16}"/>
              </a:ext>
            </a:extLst>
          </p:cNvPr>
          <p:cNvCxnSpPr/>
          <p:nvPr/>
        </p:nvCxnSpPr>
        <p:spPr>
          <a:xfrm flipH="1">
            <a:off x="3193774" y="5274365"/>
            <a:ext cx="312257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EC64547-115E-4036-B7F0-CDADE50DE11C}"/>
              </a:ext>
            </a:extLst>
          </p:cNvPr>
          <p:cNvSpPr txBox="1"/>
          <p:nvPr/>
        </p:nvSpPr>
        <p:spPr>
          <a:xfrm>
            <a:off x="2524223" y="4937488"/>
            <a:ext cx="114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Download</a:t>
            </a:r>
            <a:br>
              <a:rPr lang="fr-FR" sz="1400" dirty="0"/>
            </a:br>
            <a:r>
              <a:rPr lang="fr-FR" sz="1400" dirty="0" err="1"/>
              <a:t>Extract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7006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et Container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33</a:t>
            </a:fld>
            <a:endParaRPr lang="fr-FR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8634FB6-A4B4-46E5-BEE7-DF1E060E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543050"/>
            <a:ext cx="9048750" cy="37719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CB04FA9-111C-4187-8B95-76E87FCAA51C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02</a:t>
            </a:r>
          </a:p>
        </p:txBody>
      </p:sp>
    </p:spTree>
    <p:extLst>
      <p:ext uri="{BB962C8B-B14F-4D97-AF65-F5344CB8AC3E}">
        <p14:creationId xmlns:p14="http://schemas.microsoft.com/office/powerpoint/2010/main" val="28155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en mode détaché et/ou interactif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48355"/>
            <a:ext cx="9448800" cy="5227749"/>
          </a:xfrm>
        </p:spPr>
        <p:txBody>
          <a:bodyPr/>
          <a:lstStyle/>
          <a:p>
            <a:r>
              <a:rPr lang="fr-FR" dirty="0"/>
              <a:t>Option de lancement en mode détaché.</a:t>
            </a:r>
          </a:p>
          <a:p>
            <a:endParaRPr lang="fr-FR" dirty="0"/>
          </a:p>
          <a:p>
            <a:r>
              <a:rPr lang="fr-FR" dirty="0"/>
              <a:t>Option –i  permet de conserver l’entrée </a:t>
            </a:r>
            <a:r>
              <a:rPr lang="fr-FR" dirty="0" err="1"/>
              <a:t>stdin</a:t>
            </a:r>
            <a:r>
              <a:rPr lang="fr-FR" dirty="0"/>
              <a:t> ouverte (--interactive)</a:t>
            </a:r>
          </a:p>
          <a:p>
            <a:r>
              <a:rPr lang="fr-FR" dirty="0"/>
              <a:t>Option –t permet d’allouer un pseudo terminal (--</a:t>
            </a:r>
            <a:r>
              <a:rPr lang="fr-FR" dirty="0" err="1"/>
              <a:t>tty</a:t>
            </a:r>
            <a:r>
              <a:rPr lang="fr-FR" dirty="0"/>
              <a:t>)</a:t>
            </a:r>
          </a:p>
          <a:p>
            <a:r>
              <a:rPr lang="fr-FR" dirty="0"/>
              <a:t>Option –d permet d’exécuter le container en mode background, détaché du </a:t>
            </a:r>
            <a:r>
              <a:rPr lang="fr-FR" dirty="0" err="1"/>
              <a:t>shell</a:t>
            </a:r>
            <a:r>
              <a:rPr lang="fr-FR" dirty="0"/>
              <a:t> courant</a:t>
            </a:r>
          </a:p>
          <a:p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create</a:t>
            </a:r>
            <a:r>
              <a:rPr lang="fr-FR" dirty="0"/>
              <a:t> –</a:t>
            </a:r>
            <a:r>
              <a:rPr lang="fr-FR" dirty="0" err="1"/>
              <a:t>name</a:t>
            </a:r>
            <a:r>
              <a:rPr lang="fr-FR" dirty="0"/>
              <a:t> &lt;</a:t>
            </a:r>
            <a:r>
              <a:rPr lang="fr-FR" dirty="0" err="1"/>
              <a:t>name</a:t>
            </a:r>
            <a:r>
              <a:rPr lang="fr-FR" dirty="0"/>
              <a:t>&gt; &lt;image&gt;</a:t>
            </a:r>
          </a:p>
          <a:p>
            <a:endParaRPr lang="fr-FR" dirty="0"/>
          </a:p>
          <a:p>
            <a:r>
              <a:rPr lang="fr-FR" dirty="0"/>
              <a:t>docker start &lt;</a:t>
            </a:r>
            <a:r>
              <a:rPr lang="fr-FR" dirty="0" err="1"/>
              <a:t>name</a:t>
            </a:r>
            <a:r>
              <a:rPr lang="fr-FR" dirty="0"/>
              <a:t>&gt;                    ou          docker start &lt;id&gt;</a:t>
            </a:r>
          </a:p>
          <a:p>
            <a:endParaRPr lang="fr-FR" dirty="0"/>
          </a:p>
          <a:p>
            <a:r>
              <a:rPr lang="fr-FR" dirty="0"/>
              <a:t>docker run –</a:t>
            </a:r>
            <a:r>
              <a:rPr lang="fr-FR" dirty="0" err="1"/>
              <a:t>it</a:t>
            </a:r>
            <a:r>
              <a:rPr lang="fr-FR" dirty="0"/>
              <a:t> &lt;image&gt; </a:t>
            </a:r>
            <a:r>
              <a:rPr lang="fr-FR" dirty="0" err="1"/>
              <a:t>bash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–</a:t>
            </a:r>
            <a:r>
              <a:rPr lang="fr-FR" dirty="0" err="1"/>
              <a:t>it</a:t>
            </a:r>
            <a:r>
              <a:rPr lang="fr-FR" dirty="0"/>
              <a:t> &lt;container&gt; </a:t>
            </a:r>
            <a:r>
              <a:rPr lang="fr-FR" dirty="0" err="1"/>
              <a:t>bash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–</a:t>
            </a:r>
            <a:r>
              <a:rPr lang="fr-FR" dirty="0" err="1"/>
              <a:t>it</a:t>
            </a:r>
            <a:r>
              <a:rPr lang="fr-FR" dirty="0"/>
              <a:t> &lt;container&gt; date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AE38764-02E4-47AF-A4F7-A8ABDA1465E5}"/>
              </a:ext>
            </a:extLst>
          </p:cNvPr>
          <p:cNvSpPr txBox="1">
            <a:spLocks/>
          </p:cNvSpPr>
          <p:nvPr/>
        </p:nvSpPr>
        <p:spPr>
          <a:xfrm>
            <a:off x="5658678" y="6071625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3 &amp; TP4</a:t>
            </a:r>
          </a:p>
        </p:txBody>
      </p:sp>
    </p:spTree>
    <p:extLst>
      <p:ext uri="{BB962C8B-B14F-4D97-AF65-F5344CB8AC3E}">
        <p14:creationId xmlns:p14="http://schemas.microsoft.com/office/powerpoint/2010/main" val="7934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détaillée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35</a:t>
            </a:fld>
            <a:endParaRPr lang="fr-FR"/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052717-2E63-4C0A-B507-29EF52AC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6497"/>
            <a:ext cx="8614721" cy="48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CLI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Voici d’autres commandes</a:t>
            </a:r>
          </a:p>
          <a:p>
            <a:pPr lvl="1"/>
            <a:r>
              <a:rPr lang="fr-FR" dirty="0"/>
              <a:t>docker logs 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Permet de visualiser les logs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(container) </a:t>
            </a:r>
            <a:r>
              <a:rPr lang="fr-FR" dirty="0" err="1"/>
              <a:t>inspect</a:t>
            </a:r>
            <a:r>
              <a:rPr lang="fr-FR" dirty="0"/>
              <a:t> 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Donne la version du client, du serveur et de ses dépendances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commit &lt;id&gt;/&lt;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Fige le container actuel en une nouvelle image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container top &lt;id&gt;/&lt;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Affiche les process s’exécutant à l’intérieur du container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36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41856C-DE16-4C17-B6FD-60F9608AACA9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??</a:t>
            </a:r>
          </a:p>
        </p:txBody>
      </p:sp>
    </p:spTree>
    <p:extLst>
      <p:ext uri="{BB962C8B-B14F-4D97-AF65-F5344CB8AC3E}">
        <p14:creationId xmlns:p14="http://schemas.microsoft.com/office/powerpoint/2010/main" val="30439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Template </a:t>
            </a:r>
            <a:r>
              <a:rPr lang="fr-FR" dirty="0" err="1"/>
              <a:t>read-only</a:t>
            </a:r>
            <a:r>
              <a:rPr lang="fr-FR" dirty="0"/>
              <a:t>  (image d’un filesystem)</a:t>
            </a:r>
          </a:p>
          <a:p>
            <a:r>
              <a:rPr lang="fr-FR" dirty="0"/>
              <a:t>Scratch correspond à une image vide</a:t>
            </a:r>
          </a:p>
          <a:p>
            <a:r>
              <a:rPr lang="fr-FR" dirty="0"/>
              <a:t>Une image est basée sur une autre image, à laquelle on ajoute ses propres éléments (environnement, fichiers, répertoires, configuration)</a:t>
            </a:r>
          </a:p>
          <a:p>
            <a:r>
              <a:rPr lang="fr-FR" dirty="0"/>
              <a:t>Il est possible de créer manuellement ses propres images à partir d’un container</a:t>
            </a:r>
          </a:p>
          <a:p>
            <a:r>
              <a:rPr lang="fr-FR" dirty="0"/>
              <a:t>Il est préférable d’utiliser un </a:t>
            </a:r>
            <a:r>
              <a:rPr lang="fr-FR" dirty="0" err="1"/>
              <a:t>Dockerfile</a:t>
            </a:r>
            <a:r>
              <a:rPr lang="fr-FR" dirty="0"/>
              <a:t> : fichier de recette qui permet de recréer l’image à tout instant</a:t>
            </a:r>
          </a:p>
          <a:p>
            <a:pPr lvl="1"/>
            <a:r>
              <a:rPr lang="fr-FR" dirty="0"/>
              <a:t>Il s’agit d’une succession de commandes</a:t>
            </a:r>
          </a:p>
          <a:p>
            <a:pPr lvl="1"/>
            <a:r>
              <a:rPr lang="fr-FR" dirty="0"/>
              <a:t>Chaque commande génère un nouveau layer</a:t>
            </a:r>
          </a:p>
          <a:p>
            <a:endParaRPr lang="fr-FR" dirty="0"/>
          </a:p>
          <a:p>
            <a:r>
              <a:rPr lang="fr-FR" dirty="0"/>
              <a:t>Une image est identifiée par un nom, éventuellement suivi d’un tag</a:t>
            </a:r>
          </a:p>
          <a:p>
            <a:pPr lvl="1"/>
            <a:r>
              <a:rPr lang="fr-FR" dirty="0"/>
              <a:t>&lt;</a:t>
            </a:r>
            <a:r>
              <a:rPr lang="fr-FR" dirty="0" err="1"/>
              <a:t>name</a:t>
            </a:r>
            <a:r>
              <a:rPr lang="fr-FR" dirty="0"/>
              <a:t>&gt;:&lt;tag&gt;</a:t>
            </a:r>
          </a:p>
          <a:p>
            <a:pPr lvl="1"/>
            <a:r>
              <a:rPr lang="fr-FR" dirty="0"/>
              <a:t>Par exemple :   nginx:1.19.0    ou   </a:t>
            </a:r>
            <a:r>
              <a:rPr lang="fr-FR" dirty="0" err="1"/>
              <a:t>ubuntu:latest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0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Registries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Permet de stocker les images</a:t>
            </a:r>
          </a:p>
          <a:p>
            <a:r>
              <a:rPr lang="fr-FR" dirty="0"/>
              <a:t>Il en existe une locale sur les machines</a:t>
            </a:r>
          </a:p>
          <a:p>
            <a:r>
              <a:rPr lang="fr-FR" dirty="0"/>
              <a:t>Docker hub : </a:t>
            </a:r>
            <a:r>
              <a:rPr lang="fr-FR" dirty="0" err="1"/>
              <a:t>registry</a:t>
            </a:r>
            <a:r>
              <a:rPr lang="fr-FR" dirty="0"/>
              <a:t> publique</a:t>
            </a:r>
          </a:p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registries</a:t>
            </a:r>
            <a:r>
              <a:rPr lang="fr-FR" dirty="0"/>
              <a:t> on </a:t>
            </a:r>
            <a:r>
              <a:rPr lang="fr-FR" dirty="0" err="1"/>
              <a:t>premise</a:t>
            </a:r>
            <a:endParaRPr lang="fr-FR" dirty="0"/>
          </a:p>
          <a:p>
            <a:r>
              <a:rPr lang="fr-FR" dirty="0"/>
              <a:t>Commandes docker</a:t>
            </a:r>
          </a:p>
          <a:p>
            <a:pPr lvl="1"/>
            <a:r>
              <a:rPr lang="fr-FR" dirty="0"/>
              <a:t>pull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tag</a:t>
            </a:r>
          </a:p>
          <a:p>
            <a:pPr lvl="1"/>
            <a:r>
              <a:rPr lang="fr-FR" dirty="0"/>
              <a:t>login</a:t>
            </a:r>
          </a:p>
          <a:p>
            <a:pPr lvl="1"/>
            <a:r>
              <a:rPr lang="fr-FR" dirty="0"/>
              <a:t>push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0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Dockerfile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Le fichier </a:t>
            </a:r>
            <a:r>
              <a:rPr lang="fr-FR" dirty="0" err="1"/>
              <a:t>dockerfile</a:t>
            </a:r>
            <a:r>
              <a:rPr lang="fr-FR" dirty="0"/>
              <a:t> permet de spécifier toute la construction d’une image.</a:t>
            </a:r>
          </a:p>
          <a:p>
            <a:r>
              <a:rPr lang="fr-FR" dirty="0"/>
              <a:t>C’est un fichier texte contenant une succession d’instructions</a:t>
            </a:r>
          </a:p>
          <a:p>
            <a:pPr lvl="1"/>
            <a:r>
              <a:rPr lang="fr-FR" dirty="0"/>
              <a:t>Paramétrage de l’environnement</a:t>
            </a:r>
          </a:p>
          <a:p>
            <a:pPr lvl="1"/>
            <a:r>
              <a:rPr lang="fr-FR" dirty="0"/>
              <a:t>Définition des éléments nécessaires (volumes, network,…)</a:t>
            </a:r>
          </a:p>
          <a:p>
            <a:pPr lvl="1"/>
            <a:r>
              <a:rPr lang="fr-FR" dirty="0"/>
              <a:t>Définition des éléments exposés</a:t>
            </a:r>
          </a:p>
          <a:p>
            <a:pPr lvl="1"/>
            <a:r>
              <a:rPr lang="fr-FR" dirty="0"/>
              <a:t>Ajout d’éléments externes</a:t>
            </a:r>
          </a:p>
          <a:p>
            <a:pPr lvl="1"/>
            <a:r>
              <a:rPr lang="fr-FR" dirty="0" err="1"/>
              <a:t>Execution</a:t>
            </a:r>
            <a:r>
              <a:rPr lang="fr-FR" dirty="0"/>
              <a:t> de commandes à la construction</a:t>
            </a:r>
          </a:p>
          <a:p>
            <a:pPr lvl="1"/>
            <a:r>
              <a:rPr lang="fr-FR" dirty="0"/>
              <a:t>Définition de la commande à exécuter au démarrage du container</a:t>
            </a:r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2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Petit historique : </a:t>
            </a:r>
            <a:r>
              <a:rPr lang="fr-FR" dirty="0" err="1"/>
              <a:t>dépendences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3FAE46A-436D-45D4-9300-404EE7EFC86B}"/>
              </a:ext>
            </a:extLst>
          </p:cNvPr>
          <p:cNvSpPr/>
          <p:nvPr/>
        </p:nvSpPr>
        <p:spPr>
          <a:xfrm>
            <a:off x="5297456" y="1310685"/>
            <a:ext cx="3292394" cy="46664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563CFEA-77B5-4BF4-911C-E731D034C116}"/>
              </a:ext>
            </a:extLst>
          </p:cNvPr>
          <p:cNvSpPr txBox="1"/>
          <p:nvPr/>
        </p:nvSpPr>
        <p:spPr>
          <a:xfrm>
            <a:off x="5499659" y="1385926"/>
            <a:ext cx="1831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Serveur production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E6B4EEE-F1A2-4193-8BD0-C958C6A3B338}"/>
              </a:ext>
            </a:extLst>
          </p:cNvPr>
          <p:cNvGrpSpPr/>
          <p:nvPr/>
        </p:nvGrpSpPr>
        <p:grpSpPr>
          <a:xfrm>
            <a:off x="5297456" y="5128591"/>
            <a:ext cx="3412560" cy="418724"/>
            <a:chOff x="619432" y="5128591"/>
            <a:chExt cx="3412560" cy="4187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E5B122-3126-4614-A152-37F97D8476C6}"/>
                </a:ext>
              </a:extLst>
            </p:cNvPr>
            <p:cNvSpPr/>
            <p:nvPr/>
          </p:nvSpPr>
          <p:spPr>
            <a:xfrm>
              <a:off x="619432" y="5128591"/>
              <a:ext cx="3292394" cy="418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AF2122B-1605-45BB-9639-2456C0889483}"/>
                </a:ext>
              </a:extLst>
            </p:cNvPr>
            <p:cNvSpPr txBox="1"/>
            <p:nvPr/>
          </p:nvSpPr>
          <p:spPr>
            <a:xfrm>
              <a:off x="626060" y="5168676"/>
              <a:ext cx="3405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Hardware (CPU,RAM,DISK,NETWORK)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259399F-C051-4043-9575-3678A3D15ADB}"/>
              </a:ext>
            </a:extLst>
          </p:cNvPr>
          <p:cNvGrpSpPr/>
          <p:nvPr/>
        </p:nvGrpSpPr>
        <p:grpSpPr>
          <a:xfrm>
            <a:off x="5304084" y="4697896"/>
            <a:ext cx="3292394" cy="418724"/>
            <a:chOff x="619432" y="5128591"/>
            <a:chExt cx="3292394" cy="4187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51E0A8-F508-415C-8469-9F4389281462}"/>
                </a:ext>
              </a:extLst>
            </p:cNvPr>
            <p:cNvSpPr/>
            <p:nvPr/>
          </p:nvSpPr>
          <p:spPr>
            <a:xfrm>
              <a:off x="619432" y="5128591"/>
              <a:ext cx="3292394" cy="4187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71C6048-1D59-4C78-929B-6C7D14680D5C}"/>
                </a:ext>
              </a:extLst>
            </p:cNvPr>
            <p:cNvSpPr txBox="1"/>
            <p:nvPr/>
          </p:nvSpPr>
          <p:spPr>
            <a:xfrm>
              <a:off x="1265583" y="5168676"/>
              <a:ext cx="2115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Système d’exploitation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EEB17-3FA1-407F-9CB2-2BE2520EBDC7}"/>
              </a:ext>
            </a:extLst>
          </p:cNvPr>
          <p:cNvSpPr/>
          <p:nvPr/>
        </p:nvSpPr>
        <p:spPr>
          <a:xfrm>
            <a:off x="5297456" y="4279172"/>
            <a:ext cx="796126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F9FC46-4DA2-41C5-9793-7DC06FE6CCDB}"/>
              </a:ext>
            </a:extLst>
          </p:cNvPr>
          <p:cNvSpPr txBox="1"/>
          <p:nvPr/>
        </p:nvSpPr>
        <p:spPr>
          <a:xfrm>
            <a:off x="5283458" y="4315623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a v4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0E522-6184-415C-8474-0AE43F5D6438}"/>
              </a:ext>
            </a:extLst>
          </p:cNvPr>
          <p:cNvSpPr/>
          <p:nvPr/>
        </p:nvSpPr>
        <p:spPr>
          <a:xfrm>
            <a:off x="6093582" y="4285273"/>
            <a:ext cx="703358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E7DCFB-8ED4-4ACA-A712-413A40A65BB7}"/>
              </a:ext>
            </a:extLst>
          </p:cNvPr>
          <p:cNvSpPr/>
          <p:nvPr/>
        </p:nvSpPr>
        <p:spPr>
          <a:xfrm>
            <a:off x="6803568" y="4279173"/>
            <a:ext cx="856192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DC8EDE-6CE6-408F-B154-B766CF21A06C}"/>
              </a:ext>
            </a:extLst>
          </p:cNvPr>
          <p:cNvSpPr txBox="1"/>
          <p:nvPr/>
        </p:nvSpPr>
        <p:spPr>
          <a:xfrm>
            <a:off x="6828294" y="4315623"/>
            <a:ext cx="83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7032DB-BD40-4089-84DD-1A1EB8B7F26E}"/>
              </a:ext>
            </a:extLst>
          </p:cNvPr>
          <p:cNvSpPr/>
          <p:nvPr/>
        </p:nvSpPr>
        <p:spPr>
          <a:xfrm>
            <a:off x="7673012" y="4285273"/>
            <a:ext cx="856192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28DD5A-4BA2-4AA9-9C00-8340F7DFB07F}"/>
              </a:ext>
            </a:extLst>
          </p:cNvPr>
          <p:cNvSpPr/>
          <p:nvPr/>
        </p:nvSpPr>
        <p:spPr>
          <a:xfrm>
            <a:off x="5522138" y="3848478"/>
            <a:ext cx="1080873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E803F99-91EF-40CB-ACD7-D791478D0DAC}"/>
              </a:ext>
            </a:extLst>
          </p:cNvPr>
          <p:cNvSpPr txBox="1"/>
          <p:nvPr/>
        </p:nvSpPr>
        <p:spPr>
          <a:xfrm>
            <a:off x="5594582" y="3895816"/>
            <a:ext cx="106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2 v5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1E3FCB6-0444-44FF-B95D-57B21A73A376}"/>
              </a:ext>
            </a:extLst>
          </p:cNvPr>
          <p:cNvSpPr txBox="1"/>
          <p:nvPr/>
        </p:nvSpPr>
        <p:spPr>
          <a:xfrm>
            <a:off x="7715908" y="4325357"/>
            <a:ext cx="83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1FB3FF-CD5C-45EA-B325-67B9AC218481}"/>
              </a:ext>
            </a:extLst>
          </p:cNvPr>
          <p:cNvSpPr/>
          <p:nvPr/>
        </p:nvSpPr>
        <p:spPr>
          <a:xfrm>
            <a:off x="5534501" y="3403024"/>
            <a:ext cx="1068511" cy="418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F89558C-3CDD-4CA1-B596-6124681C8848}"/>
              </a:ext>
            </a:extLst>
          </p:cNvPr>
          <p:cNvSpPr txBox="1"/>
          <p:nvPr/>
        </p:nvSpPr>
        <p:spPr>
          <a:xfrm>
            <a:off x="5559460" y="3463854"/>
            <a:ext cx="134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Conf 2 v3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A3EE64-6239-4CA8-99FD-62036E9952FB}"/>
              </a:ext>
            </a:extLst>
          </p:cNvPr>
          <p:cNvSpPr/>
          <p:nvPr/>
        </p:nvSpPr>
        <p:spPr>
          <a:xfrm>
            <a:off x="7685375" y="3863500"/>
            <a:ext cx="831466" cy="418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5FE1019-64CB-4F64-ABD3-4D032280D865}"/>
              </a:ext>
            </a:extLst>
          </p:cNvPr>
          <p:cNvSpPr txBox="1"/>
          <p:nvPr/>
        </p:nvSpPr>
        <p:spPr>
          <a:xfrm>
            <a:off x="7714308" y="3920691"/>
            <a:ext cx="83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Conf 3</a:t>
            </a:r>
          </a:p>
        </p:txBody>
      </p:sp>
      <p:pic>
        <p:nvPicPr>
          <p:cNvPr id="13" name="Image 12" descr="Une image contenant ordinateur, équipement électronique, assis, portable&#10;&#10;Description générée automatiquement">
            <a:extLst>
              <a:ext uri="{FF2B5EF4-FFF2-40B4-BE49-F238E27FC236}">
                <a16:creationId xmlns:a16="http://schemas.microsoft.com/office/drawing/2014/main" id="{BEBAE4EF-E2C8-496F-8E52-F1015BE4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2" y="1740146"/>
            <a:ext cx="3656363" cy="302772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07D185C8-1A45-4F22-ACB4-DA22BD47BC0C}"/>
              </a:ext>
            </a:extLst>
          </p:cNvPr>
          <p:cNvSpPr txBox="1"/>
          <p:nvPr/>
        </p:nvSpPr>
        <p:spPr>
          <a:xfrm>
            <a:off x="6057428" y="4322255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b v3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7E4ECE-7E1A-4720-9CF1-5474EEC7D9FA}"/>
              </a:ext>
            </a:extLst>
          </p:cNvPr>
          <p:cNvSpPr/>
          <p:nvPr/>
        </p:nvSpPr>
        <p:spPr>
          <a:xfrm>
            <a:off x="1500705" y="2987085"/>
            <a:ext cx="796126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7BE6B93-4AA0-42B3-8E47-11E096002F8F}"/>
              </a:ext>
            </a:extLst>
          </p:cNvPr>
          <p:cNvSpPr txBox="1"/>
          <p:nvPr/>
        </p:nvSpPr>
        <p:spPr>
          <a:xfrm>
            <a:off x="1486707" y="3023536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a v4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8D3D75-E970-4AE0-ADFC-0C927117EDE6}"/>
              </a:ext>
            </a:extLst>
          </p:cNvPr>
          <p:cNvSpPr/>
          <p:nvPr/>
        </p:nvSpPr>
        <p:spPr>
          <a:xfrm>
            <a:off x="2310083" y="2993186"/>
            <a:ext cx="703358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2F49A3-EEBA-4475-A709-8E53F9AC7AE8}"/>
              </a:ext>
            </a:extLst>
          </p:cNvPr>
          <p:cNvSpPr/>
          <p:nvPr/>
        </p:nvSpPr>
        <p:spPr>
          <a:xfrm>
            <a:off x="1725387" y="2556391"/>
            <a:ext cx="1080873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150CAD5-A420-4B6D-A8E0-B3298D9D6CC3}"/>
              </a:ext>
            </a:extLst>
          </p:cNvPr>
          <p:cNvSpPr txBox="1"/>
          <p:nvPr/>
        </p:nvSpPr>
        <p:spPr>
          <a:xfrm>
            <a:off x="1797831" y="2603729"/>
            <a:ext cx="106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2 v5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C01455-3183-4CF2-9A52-8F79AA5ACCA4}"/>
              </a:ext>
            </a:extLst>
          </p:cNvPr>
          <p:cNvSpPr/>
          <p:nvPr/>
        </p:nvSpPr>
        <p:spPr>
          <a:xfrm>
            <a:off x="1737750" y="2110937"/>
            <a:ext cx="1068511" cy="418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C74E9-F8E7-401D-A905-0E02C9A35D72}"/>
              </a:ext>
            </a:extLst>
          </p:cNvPr>
          <p:cNvSpPr txBox="1"/>
          <p:nvPr/>
        </p:nvSpPr>
        <p:spPr>
          <a:xfrm>
            <a:off x="2264945" y="3044349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b v3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EC7F7BC-2E51-44E9-AC68-E5641AB0EDAE}"/>
              </a:ext>
            </a:extLst>
          </p:cNvPr>
          <p:cNvSpPr txBox="1"/>
          <p:nvPr/>
        </p:nvSpPr>
        <p:spPr>
          <a:xfrm>
            <a:off x="1780075" y="2173893"/>
            <a:ext cx="134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Conf 2 v3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1F687D4-BA4F-4F47-98E4-6B0FFEA3F789}"/>
              </a:ext>
            </a:extLst>
          </p:cNvPr>
          <p:cNvGrpSpPr/>
          <p:nvPr/>
        </p:nvGrpSpPr>
        <p:grpSpPr>
          <a:xfrm>
            <a:off x="111320" y="2999814"/>
            <a:ext cx="4748916" cy="2479754"/>
            <a:chOff x="204084" y="2999814"/>
            <a:chExt cx="4748916" cy="2479754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C6DCB3A8-C6A6-474B-841E-8FEA072FBAC5}"/>
                </a:ext>
              </a:extLst>
            </p:cNvPr>
            <p:cNvSpPr txBox="1"/>
            <p:nvPr/>
          </p:nvSpPr>
          <p:spPr>
            <a:xfrm>
              <a:off x="204084" y="4894793"/>
              <a:ext cx="47489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Le développeur met à jour son application </a:t>
              </a:r>
            </a:p>
            <a:p>
              <a:r>
                <a:rPr lang="fr-FR" sz="1600" b="1" dirty="0"/>
                <a:t>Il utilise une nouvelles version de la « lib b »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B49B188-364C-4AAC-A408-FFB8D19E1815}"/>
                </a:ext>
              </a:extLst>
            </p:cNvPr>
            <p:cNvSpPr/>
            <p:nvPr/>
          </p:nvSpPr>
          <p:spPr>
            <a:xfrm>
              <a:off x="2396223" y="2999814"/>
              <a:ext cx="703358" cy="4067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80C3AAE8-9944-4C9D-9970-012CBDA2D99A}"/>
                </a:ext>
              </a:extLst>
            </p:cNvPr>
            <p:cNvSpPr txBox="1"/>
            <p:nvPr/>
          </p:nvSpPr>
          <p:spPr>
            <a:xfrm>
              <a:off x="2351085" y="3050977"/>
              <a:ext cx="85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lib b </a:t>
              </a:r>
              <a:r>
                <a:rPr lang="fr-FR" sz="1600" b="1" dirty="0">
                  <a:solidFill>
                    <a:srgbClr val="FF0000"/>
                  </a:solidFill>
                </a:rPr>
                <a:t>v4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B0C5BE8-093E-4959-9884-B2CAAF142A3D}"/>
              </a:ext>
            </a:extLst>
          </p:cNvPr>
          <p:cNvGrpSpPr/>
          <p:nvPr/>
        </p:nvGrpSpPr>
        <p:grpSpPr>
          <a:xfrm>
            <a:off x="369733" y="2563019"/>
            <a:ext cx="4748916" cy="3501324"/>
            <a:chOff x="369733" y="2563019"/>
            <a:chExt cx="4748916" cy="3501324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663F2FC4-CEF6-4377-8BDA-0E0598CF6184}"/>
                </a:ext>
              </a:extLst>
            </p:cNvPr>
            <p:cNvSpPr txBox="1"/>
            <p:nvPr/>
          </p:nvSpPr>
          <p:spPr>
            <a:xfrm>
              <a:off x="369733" y="5479568"/>
              <a:ext cx="47489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Après ses tests, il livre sa nouvelle version (v6)…</a:t>
              </a:r>
            </a:p>
            <a:p>
              <a:r>
                <a:rPr lang="fr-FR" sz="1600" b="1" dirty="0"/>
                <a:t>… en oubliant de signaler la mise à jour de la « lib b »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DDB9533-40FE-4285-BCB4-6A8E23EF0467}"/>
                </a:ext>
              </a:extLst>
            </p:cNvPr>
            <p:cNvSpPr/>
            <p:nvPr/>
          </p:nvSpPr>
          <p:spPr>
            <a:xfrm>
              <a:off x="1732015" y="2563019"/>
              <a:ext cx="1080873" cy="4187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BECC105-7AF8-4D89-AB5B-C38820981740}"/>
                </a:ext>
              </a:extLst>
            </p:cNvPr>
            <p:cNvSpPr txBox="1"/>
            <p:nvPr/>
          </p:nvSpPr>
          <p:spPr>
            <a:xfrm>
              <a:off x="1804459" y="2610357"/>
              <a:ext cx="1068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Appli 2 </a:t>
              </a:r>
              <a:r>
                <a:rPr lang="fr-FR" sz="1600" b="1" dirty="0">
                  <a:solidFill>
                    <a:srgbClr val="FF0000"/>
                  </a:solidFill>
                </a:rPr>
                <a:t>v6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2C7C165-0963-4F19-BBD1-5FA392063683}"/>
              </a:ext>
            </a:extLst>
          </p:cNvPr>
          <p:cNvGrpSpPr/>
          <p:nvPr/>
        </p:nvGrpSpPr>
        <p:grpSpPr>
          <a:xfrm>
            <a:off x="2872971" y="2779634"/>
            <a:ext cx="3796751" cy="1494195"/>
            <a:chOff x="2872971" y="2779634"/>
            <a:chExt cx="3796751" cy="1494195"/>
          </a:xfrm>
        </p:grpSpPr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23BECB6-CFB4-4AE6-BF39-AA4335E526D3}"/>
                </a:ext>
              </a:extLst>
            </p:cNvPr>
            <p:cNvCxnSpPr>
              <a:cxnSpLocks/>
              <a:stCxn id="57" idx="3"/>
              <a:endCxn id="35" idx="1"/>
            </p:cNvCxnSpPr>
            <p:nvPr/>
          </p:nvCxnSpPr>
          <p:spPr>
            <a:xfrm>
              <a:off x="2872971" y="2779634"/>
              <a:ext cx="2649167" cy="12782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7B7F92-4521-473E-A977-8CCA7D13C98C}"/>
                </a:ext>
              </a:extLst>
            </p:cNvPr>
            <p:cNvSpPr/>
            <p:nvPr/>
          </p:nvSpPr>
          <p:spPr>
            <a:xfrm>
              <a:off x="5528766" y="3855106"/>
              <a:ext cx="1080873" cy="4187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E411482-AD8C-4C3A-AE9A-43FA681FE500}"/>
                </a:ext>
              </a:extLst>
            </p:cNvPr>
            <p:cNvSpPr txBox="1"/>
            <p:nvPr/>
          </p:nvSpPr>
          <p:spPr>
            <a:xfrm>
              <a:off x="5601210" y="3902444"/>
              <a:ext cx="1068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Appli 2 </a:t>
              </a:r>
              <a:r>
                <a:rPr lang="fr-FR" sz="1600" b="1" dirty="0">
                  <a:solidFill>
                    <a:srgbClr val="FF0000"/>
                  </a:solidFill>
                </a:rPr>
                <a:t>v6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2EB85FDE-EA12-4EA2-BE5C-57DFD92A18A0}"/>
              </a:ext>
            </a:extLst>
          </p:cNvPr>
          <p:cNvGrpSpPr/>
          <p:nvPr/>
        </p:nvGrpSpPr>
        <p:grpSpPr>
          <a:xfrm>
            <a:off x="5406887" y="3406567"/>
            <a:ext cx="1421407" cy="1279359"/>
            <a:chOff x="5406887" y="3406567"/>
            <a:chExt cx="1421407" cy="1279359"/>
          </a:xfrm>
        </p:grpSpPr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95083B69-62BB-4246-AF2F-B4FE3A409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6887" y="3406567"/>
              <a:ext cx="1421407" cy="1279359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BCF42317-A8E2-4D59-B094-CE6674D9A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6887" y="3429000"/>
              <a:ext cx="1421407" cy="1225177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77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Construire et lancer les containers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Commandes courantes :</a:t>
            </a:r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build</a:t>
            </a:r>
            <a:r>
              <a:rPr lang="fr-FR" b="1" dirty="0"/>
              <a:t> </a:t>
            </a:r>
          </a:p>
          <a:p>
            <a:pPr lvl="2"/>
            <a:r>
              <a:rPr lang="fr-FR" b="1" dirty="0"/>
              <a:t>pour construire l’image</a:t>
            </a:r>
          </a:p>
          <a:p>
            <a:pPr lvl="3"/>
            <a:r>
              <a:rPr lang="fr-FR" b="1" dirty="0"/>
              <a:t>docker </a:t>
            </a:r>
            <a:r>
              <a:rPr lang="fr-FR" b="1" dirty="0" err="1"/>
              <a:t>build</a:t>
            </a:r>
            <a:r>
              <a:rPr lang="fr-FR" b="1" dirty="0"/>
              <a:t> –t &lt;</a:t>
            </a:r>
            <a:r>
              <a:rPr lang="fr-FR" b="1" dirty="0" err="1"/>
              <a:t>nom_image</a:t>
            </a:r>
            <a:r>
              <a:rPr lang="fr-FR" b="1" dirty="0"/>
              <a:t>&gt; &lt;</a:t>
            </a:r>
            <a:r>
              <a:rPr lang="fr-FR" b="1" dirty="0" err="1"/>
              <a:t>dir</a:t>
            </a:r>
            <a:r>
              <a:rPr lang="fr-FR" b="1" dirty="0"/>
              <a:t>&gt;</a:t>
            </a:r>
          </a:p>
          <a:p>
            <a:pPr lvl="3"/>
            <a:r>
              <a:rPr lang="fr-FR" b="1" dirty="0"/>
              <a:t>docker </a:t>
            </a:r>
            <a:r>
              <a:rPr lang="fr-FR" b="1" dirty="0" err="1"/>
              <a:t>build</a:t>
            </a:r>
            <a:r>
              <a:rPr lang="fr-FR" b="1" dirty="0"/>
              <a:t> –t test-</a:t>
            </a:r>
            <a:r>
              <a:rPr lang="fr-FR" b="1" dirty="0" err="1"/>
              <a:t>img</a:t>
            </a:r>
            <a:r>
              <a:rPr lang="fr-FR" b="1" dirty="0"/>
              <a:t>  .</a:t>
            </a:r>
          </a:p>
          <a:p>
            <a:pPr lvl="3"/>
            <a:endParaRPr lang="fr-FR" b="1" dirty="0"/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run</a:t>
            </a:r>
            <a:r>
              <a:rPr lang="fr-FR" b="1" dirty="0"/>
              <a:t>  </a:t>
            </a:r>
          </a:p>
          <a:p>
            <a:pPr lvl="2"/>
            <a:r>
              <a:rPr lang="fr-FR" b="1" dirty="0"/>
              <a:t>pour exécuter le container</a:t>
            </a:r>
          </a:p>
          <a:p>
            <a:pPr lvl="3"/>
            <a:r>
              <a:rPr lang="fr-FR" b="1" dirty="0"/>
              <a:t>docker </a:t>
            </a:r>
            <a:r>
              <a:rPr lang="fr-FR" b="1" dirty="0" err="1"/>
              <a:t>run</a:t>
            </a:r>
            <a:r>
              <a:rPr lang="fr-FR" b="1" dirty="0"/>
              <a:t> test-</a:t>
            </a:r>
            <a:r>
              <a:rPr lang="fr-FR" b="1" dirty="0" err="1"/>
              <a:t>img</a:t>
            </a:r>
            <a:endParaRPr lang="fr-FR" b="1" dirty="0"/>
          </a:p>
          <a:p>
            <a:pPr lvl="3"/>
            <a:r>
              <a:rPr lang="sv-SE" b="1" dirty="0"/>
              <a:t>docker run -d -p 3000:3000 -v $(pwd)/log:/app/log fullstack-js</a:t>
            </a:r>
          </a:p>
          <a:p>
            <a:pPr marL="540000" lvl="3" indent="0">
              <a:buNone/>
            </a:pPr>
            <a:r>
              <a:rPr lang="sv-SE" b="1" dirty="0"/>
              <a:t>          -d  (container en mode background)       convention =&gt;   machine_hote:container</a:t>
            </a:r>
          </a:p>
          <a:p>
            <a:pPr marL="540000" lvl="3" indent="0">
              <a:buNone/>
            </a:pPr>
            <a:endParaRPr lang="fr-FR" b="1" dirty="0"/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start</a:t>
            </a:r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b="1" dirty="0"/>
              <a:t>docker stop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ps</a:t>
            </a: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8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La commande pour construire une image est 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&lt;</a:t>
            </a:r>
            <a:r>
              <a:rPr lang="fr-FR" dirty="0" err="1"/>
              <a:t>path</a:t>
            </a:r>
            <a:r>
              <a:rPr lang="fr-FR" dirty="0"/>
              <a:t>&gt;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&lt;url&gt;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–</a:t>
            </a:r>
          </a:p>
          <a:p>
            <a:pPr lvl="1"/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path</a:t>
            </a:r>
            <a:r>
              <a:rPr lang="fr-FR" dirty="0"/>
              <a:t>&gt; correspond au répertoire contenant le </a:t>
            </a:r>
            <a:r>
              <a:rPr lang="fr-FR" dirty="0" err="1"/>
              <a:t>dockerfile</a:t>
            </a:r>
            <a:r>
              <a:rPr lang="fr-FR" dirty="0"/>
              <a:t> ainsi que les éventuelles autres ressources. Ce répertoire est encore appelé </a:t>
            </a:r>
            <a:r>
              <a:rPr lang="fr-FR" dirty="0" err="1"/>
              <a:t>context</a:t>
            </a:r>
            <a:endParaRPr lang="fr-FR" dirty="0"/>
          </a:p>
          <a:p>
            <a:endParaRPr lang="fr-FR" dirty="0"/>
          </a:p>
          <a:p>
            <a:r>
              <a:rPr lang="fr-FR" dirty="0"/>
              <a:t>Le nom du fichier est libre. S’il n’est pas précisé le nom par défaut est </a:t>
            </a:r>
            <a:r>
              <a:rPr lang="fr-FR" dirty="0" err="1"/>
              <a:t>Dockerfile</a:t>
            </a:r>
            <a:endParaRPr lang="fr-FR" dirty="0"/>
          </a:p>
          <a:p>
            <a:pPr lvl="1"/>
            <a:r>
              <a:rPr lang="fr-FR" dirty="0"/>
              <a:t> pour le préciser on utilise l’option –f ou –-file</a:t>
            </a:r>
          </a:p>
          <a:p>
            <a:endParaRPr lang="fr-FR" dirty="0"/>
          </a:p>
          <a:p>
            <a:r>
              <a:rPr lang="fr-FR" dirty="0"/>
              <a:t>Par défaut, l’image est identifiée par son id comme tous les objets docker.</a:t>
            </a:r>
          </a:p>
          <a:p>
            <a:pPr lvl="1"/>
            <a:r>
              <a:rPr lang="fr-FR" dirty="0"/>
              <a:t>Il est possible de positionner un nom et/ou un tag sur l’image avec l’option –t  ou --tag</a:t>
            </a:r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58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-f </a:t>
            </a:r>
            <a:r>
              <a:rPr lang="fr-FR" dirty="0" err="1"/>
              <a:t>Dockerfile</a:t>
            </a:r>
            <a:r>
              <a:rPr lang="fr-FR" dirty="0"/>
              <a:t> 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42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F34B66-6888-431B-B5DC-0F92E2E69FF0}"/>
              </a:ext>
            </a:extLst>
          </p:cNvPr>
          <p:cNvSpPr txBox="1"/>
          <p:nvPr/>
        </p:nvSpPr>
        <p:spPr>
          <a:xfrm>
            <a:off x="249413" y="1549379"/>
            <a:ext cx="45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FROM </a:t>
            </a:r>
            <a:r>
              <a:rPr lang="fr-FR" sz="2000" dirty="0" err="1"/>
              <a:t>ubuntu:latest</a:t>
            </a:r>
            <a:endParaRPr lang="fr-FR" sz="2000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1BE6CDC-E9EF-4310-B7F8-CA48B432BF60}"/>
              </a:ext>
            </a:extLst>
          </p:cNvPr>
          <p:cNvGrpSpPr/>
          <p:nvPr/>
        </p:nvGrpSpPr>
        <p:grpSpPr>
          <a:xfrm>
            <a:off x="5274365" y="5009322"/>
            <a:ext cx="3959788" cy="539272"/>
            <a:chOff x="5274365" y="5009322"/>
            <a:chExt cx="3959788" cy="5392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BED5C4-4D87-4718-AD8D-938B4E428FB0}"/>
                </a:ext>
              </a:extLst>
            </p:cNvPr>
            <p:cNvSpPr/>
            <p:nvPr/>
          </p:nvSpPr>
          <p:spPr>
            <a:xfrm>
              <a:off x="5274365" y="5009322"/>
              <a:ext cx="3959788" cy="539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C33D81A-25CF-4BBA-9DF8-85119E939C82}"/>
                </a:ext>
              </a:extLst>
            </p:cNvPr>
            <p:cNvSpPr txBox="1"/>
            <p:nvPr/>
          </p:nvSpPr>
          <p:spPr>
            <a:xfrm>
              <a:off x="6314722" y="5105088"/>
              <a:ext cx="1331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ubuntu:latest</a:t>
              </a:r>
              <a:endParaRPr lang="fr-FR" sz="1600" b="1" dirty="0"/>
            </a:p>
          </p:txBody>
        </p:sp>
      </p:grpSp>
      <p:pic>
        <p:nvPicPr>
          <p:cNvPr id="9" name="Image 8" descr="Une image contenant équipement électronique, projecteur&#10;&#10;Description générée automatiquement">
            <a:extLst>
              <a:ext uri="{FF2B5EF4-FFF2-40B4-BE49-F238E27FC236}">
                <a16:creationId xmlns:a16="http://schemas.microsoft.com/office/drawing/2014/main" id="{78BD362A-51D4-4983-A9B6-4753ECF8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7" y="5634755"/>
            <a:ext cx="552450" cy="561975"/>
          </a:xfrm>
          <a:prstGeom prst="rect">
            <a:avLst/>
          </a:prstGeom>
        </p:spPr>
      </p:pic>
      <p:pic>
        <p:nvPicPr>
          <p:cNvPr id="20" name="Image 19" descr="Une image contenant transport, arme, roue&#10;&#10;Description générée automatiquement">
            <a:extLst>
              <a:ext uri="{FF2B5EF4-FFF2-40B4-BE49-F238E27FC236}">
                <a16:creationId xmlns:a16="http://schemas.microsoft.com/office/drawing/2014/main" id="{5B321E88-61A1-4196-ACB5-3EB251C3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38" y="5648014"/>
            <a:ext cx="638175" cy="647700"/>
          </a:xfrm>
          <a:prstGeom prst="rect">
            <a:avLst/>
          </a:prstGeom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6C3F2BE4-3B42-4E23-9EB3-94B695C93F3C}"/>
              </a:ext>
            </a:extLst>
          </p:cNvPr>
          <p:cNvGrpSpPr/>
          <p:nvPr/>
        </p:nvGrpSpPr>
        <p:grpSpPr>
          <a:xfrm>
            <a:off x="5274365" y="3604178"/>
            <a:ext cx="3959788" cy="539272"/>
            <a:chOff x="5274365" y="3604178"/>
            <a:chExt cx="3959788" cy="53927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7C5DCA-5167-4A21-BDF4-E939B8AC3A1E}"/>
                </a:ext>
              </a:extLst>
            </p:cNvPr>
            <p:cNvSpPr/>
            <p:nvPr/>
          </p:nvSpPr>
          <p:spPr>
            <a:xfrm>
              <a:off x="5274365" y="3604178"/>
              <a:ext cx="3959788" cy="5392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97D13B2-7C85-4D37-BD8E-5A4BDEB71D14}"/>
                </a:ext>
              </a:extLst>
            </p:cNvPr>
            <p:cNvSpPr txBox="1"/>
            <p:nvPr/>
          </p:nvSpPr>
          <p:spPr>
            <a:xfrm>
              <a:off x="6513161" y="3685329"/>
              <a:ext cx="880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openjdk</a:t>
              </a:r>
              <a:endParaRPr lang="fr-FR" sz="1600" b="1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A309C7D-BEE2-4BB2-A0B7-00E256F4C1AE}"/>
              </a:ext>
            </a:extLst>
          </p:cNvPr>
          <p:cNvGrpSpPr/>
          <p:nvPr/>
        </p:nvGrpSpPr>
        <p:grpSpPr>
          <a:xfrm>
            <a:off x="5274365" y="4312726"/>
            <a:ext cx="3959788" cy="539272"/>
            <a:chOff x="5274365" y="4312726"/>
            <a:chExt cx="3959788" cy="5392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4D3011-4F87-4930-9944-7E7DEA2CA2A6}"/>
                </a:ext>
              </a:extLst>
            </p:cNvPr>
            <p:cNvSpPr/>
            <p:nvPr/>
          </p:nvSpPr>
          <p:spPr>
            <a:xfrm>
              <a:off x="5274365" y="4312726"/>
              <a:ext cx="3959788" cy="5392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B9485B-8F2C-4A0A-A746-7E8DCE92B970}"/>
                </a:ext>
              </a:extLst>
            </p:cNvPr>
            <p:cNvSpPr txBox="1"/>
            <p:nvPr/>
          </p:nvSpPr>
          <p:spPr>
            <a:xfrm>
              <a:off x="6270735" y="4372506"/>
              <a:ext cx="1443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apt-get update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B0B1356-97AF-40BC-AE09-FFDCA825FFE3}"/>
              </a:ext>
            </a:extLst>
          </p:cNvPr>
          <p:cNvGrpSpPr/>
          <p:nvPr/>
        </p:nvGrpSpPr>
        <p:grpSpPr>
          <a:xfrm>
            <a:off x="5274365" y="2893056"/>
            <a:ext cx="3959788" cy="539272"/>
            <a:chOff x="5274365" y="2893056"/>
            <a:chExt cx="3959788" cy="53927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86E145-4403-43F3-88F8-99ED0B1861D1}"/>
                </a:ext>
              </a:extLst>
            </p:cNvPr>
            <p:cNvSpPr/>
            <p:nvPr/>
          </p:nvSpPr>
          <p:spPr>
            <a:xfrm>
              <a:off x="5274365" y="2893056"/>
              <a:ext cx="3959788" cy="539272"/>
            </a:xfrm>
            <a:prstGeom prst="rect">
              <a:avLst/>
            </a:prstGeom>
            <a:solidFill>
              <a:srgbClr val="FFFF8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91B737A-D224-4D41-9E6E-CDE46FBDFCFE}"/>
                </a:ext>
              </a:extLst>
            </p:cNvPr>
            <p:cNvSpPr txBox="1"/>
            <p:nvPr/>
          </p:nvSpPr>
          <p:spPr>
            <a:xfrm>
              <a:off x="6513160" y="2965954"/>
              <a:ext cx="785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tomcat</a:t>
              </a:r>
              <a:endParaRPr lang="fr-FR" sz="1600" b="1" dirty="0"/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5D4ABFA-AAA1-41EF-8656-CDF4B6479A86}"/>
              </a:ext>
            </a:extLst>
          </p:cNvPr>
          <p:cNvSpPr txBox="1"/>
          <p:nvPr/>
        </p:nvSpPr>
        <p:spPr>
          <a:xfrm>
            <a:off x="249413" y="1949489"/>
            <a:ext cx="45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RUN apt-get update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AF67E7-BABD-47F7-AC00-82974CA64F89}"/>
              </a:ext>
            </a:extLst>
          </p:cNvPr>
          <p:cNvSpPr txBox="1"/>
          <p:nvPr/>
        </p:nvSpPr>
        <p:spPr>
          <a:xfrm>
            <a:off x="249413" y="2392738"/>
            <a:ext cx="451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RUN apt-get update \</a:t>
            </a:r>
          </a:p>
          <a:p>
            <a:r>
              <a:rPr lang="fr-FR" sz="2000" dirty="0"/>
              <a:t>    &amp;&amp; apt-get </a:t>
            </a:r>
            <a:r>
              <a:rPr lang="fr-FR" sz="2000" dirty="0" err="1"/>
              <a:t>install</a:t>
            </a:r>
            <a:r>
              <a:rPr lang="fr-FR" sz="2000" dirty="0"/>
              <a:t> –y openjdk-8-jre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9BFE7A9-FDC5-40FA-981B-7080A1ADCCFF}"/>
              </a:ext>
            </a:extLst>
          </p:cNvPr>
          <p:cNvSpPr txBox="1"/>
          <p:nvPr/>
        </p:nvSpPr>
        <p:spPr>
          <a:xfrm>
            <a:off x="249413" y="3049491"/>
            <a:ext cx="4889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RUN </a:t>
            </a:r>
            <a:r>
              <a:rPr lang="fr-FR" sz="1400" dirty="0" err="1"/>
              <a:t>groupadd</a:t>
            </a:r>
            <a:r>
              <a:rPr lang="fr-FR" sz="1400" dirty="0"/>
              <a:t> </a:t>
            </a:r>
            <a:r>
              <a:rPr lang="fr-FR" sz="1400" dirty="0" err="1"/>
              <a:t>tomcat</a:t>
            </a:r>
            <a:r>
              <a:rPr lang="fr-FR" sz="1400" dirty="0"/>
              <a:t> \</a:t>
            </a:r>
          </a:p>
          <a:p>
            <a:r>
              <a:rPr lang="fr-FR" sz="1400" dirty="0"/>
              <a:t>    &amp;&amp; </a:t>
            </a:r>
            <a:r>
              <a:rPr lang="fr-FR" sz="1400" dirty="0" err="1"/>
              <a:t>useradd</a:t>
            </a:r>
            <a:r>
              <a:rPr lang="fr-FR" sz="1400" dirty="0"/>
              <a:t> -s /bin/false -g </a:t>
            </a:r>
            <a:r>
              <a:rPr lang="fr-FR" sz="1400" dirty="0" err="1"/>
              <a:t>tomcat</a:t>
            </a:r>
            <a:r>
              <a:rPr lang="fr-FR" sz="1400" dirty="0"/>
              <a:t> -d /</a:t>
            </a:r>
            <a:r>
              <a:rPr lang="fr-FR" sz="1400" dirty="0" err="1"/>
              <a:t>opt</a:t>
            </a:r>
            <a:r>
              <a:rPr lang="fr-FR" sz="1400" dirty="0"/>
              <a:t>/</a:t>
            </a:r>
            <a:r>
              <a:rPr lang="fr-FR" sz="1400" dirty="0" err="1"/>
              <a:t>tomcat</a:t>
            </a:r>
            <a:r>
              <a:rPr lang="fr-FR" sz="1400" dirty="0"/>
              <a:t> </a:t>
            </a:r>
            <a:r>
              <a:rPr lang="fr-FR" sz="1400" dirty="0" err="1"/>
              <a:t>tomcat</a:t>
            </a:r>
            <a:r>
              <a:rPr lang="fr-FR" sz="1400" dirty="0"/>
              <a:t> \</a:t>
            </a:r>
          </a:p>
          <a:p>
            <a:r>
              <a:rPr lang="fr-FR" sz="1400" dirty="0"/>
              <a:t>    &amp;&amp; </a:t>
            </a:r>
            <a:r>
              <a:rPr lang="pt-BR" sz="1400" dirty="0"/>
              <a:t>curl -O </a:t>
            </a:r>
            <a:r>
              <a:rPr lang="pt-BR" sz="1400" dirty="0">
                <a:hlinkClick r:id="rId4"/>
              </a:rPr>
              <a:t>http://apache.mirrors.ionfish.org/tomcat/tomcat-8/v8.5.5/bin/apache-tomcat-8.5.5.tar.gz \</a:t>
            </a:r>
            <a:endParaRPr lang="pt-BR" sz="1400" dirty="0"/>
          </a:p>
          <a:p>
            <a:r>
              <a:rPr lang="fr-FR" sz="1400" dirty="0"/>
              <a:t>    &amp;&amp; </a:t>
            </a:r>
            <a:r>
              <a:rPr lang="fr-FR" sz="1400" dirty="0" err="1"/>
              <a:t>mkdir</a:t>
            </a:r>
            <a:r>
              <a:rPr lang="fr-FR" sz="1400" dirty="0"/>
              <a:t> /</a:t>
            </a:r>
            <a:r>
              <a:rPr lang="fr-FR" sz="1400" dirty="0" err="1"/>
              <a:t>opt</a:t>
            </a:r>
            <a:r>
              <a:rPr lang="fr-FR" sz="1400" dirty="0"/>
              <a:t>/</a:t>
            </a:r>
            <a:r>
              <a:rPr lang="fr-FR" sz="1400" dirty="0" err="1"/>
              <a:t>tomcat</a:t>
            </a:r>
            <a:r>
              <a:rPr lang="fr-FR" sz="1400" dirty="0"/>
              <a:t> \</a:t>
            </a:r>
          </a:p>
          <a:p>
            <a:r>
              <a:rPr lang="fr-FR" sz="1400" dirty="0"/>
              <a:t>    &amp;&amp; tar </a:t>
            </a:r>
            <a:r>
              <a:rPr lang="fr-FR" sz="1400" dirty="0" err="1"/>
              <a:t>xzvf</a:t>
            </a:r>
            <a:r>
              <a:rPr lang="fr-FR" sz="1400" dirty="0"/>
              <a:t> apache-tomcat-8*tar.gz -C /</a:t>
            </a:r>
            <a:r>
              <a:rPr lang="fr-FR" sz="1400" dirty="0" err="1"/>
              <a:t>opt</a:t>
            </a:r>
            <a:r>
              <a:rPr lang="fr-FR" sz="1400" dirty="0"/>
              <a:t>/</a:t>
            </a:r>
            <a:r>
              <a:rPr lang="fr-FR" sz="1400" dirty="0" err="1"/>
              <a:t>tomcat</a:t>
            </a:r>
            <a:r>
              <a:rPr lang="fr-FR" sz="1400" dirty="0"/>
              <a:t> \</a:t>
            </a:r>
          </a:p>
          <a:p>
            <a:r>
              <a:rPr lang="fr-FR" sz="1400" dirty="0"/>
              <a:t>    &amp;&amp; </a:t>
            </a:r>
            <a:r>
              <a:rPr lang="en-US" sz="1400" dirty="0" err="1"/>
              <a:t>chgrp</a:t>
            </a:r>
            <a:r>
              <a:rPr lang="en-US" sz="1400" dirty="0"/>
              <a:t> -R tomcat /opt/tomcat \</a:t>
            </a:r>
          </a:p>
          <a:p>
            <a:r>
              <a:rPr lang="en-US" sz="1400" dirty="0"/>
              <a:t>    &amp;&amp; cd /opt/tomcat \</a:t>
            </a:r>
          </a:p>
          <a:p>
            <a:r>
              <a:rPr lang="en-US" sz="1400" dirty="0"/>
              <a:t>    &amp;&amp; </a:t>
            </a:r>
            <a:r>
              <a:rPr lang="pt-BR" sz="1400" dirty="0"/>
              <a:t>chmod -R g+r conf \</a:t>
            </a:r>
          </a:p>
          <a:p>
            <a:r>
              <a:rPr lang="pt-BR" sz="1400" dirty="0"/>
              <a:t>    &amp;&amp; </a:t>
            </a:r>
            <a:r>
              <a:rPr lang="en-US" sz="1400" dirty="0" err="1"/>
              <a:t>chown</a:t>
            </a:r>
            <a:r>
              <a:rPr lang="en-US" sz="1400" dirty="0"/>
              <a:t> -R tomcat </a:t>
            </a:r>
            <a:r>
              <a:rPr lang="en-US" sz="1400" dirty="0" err="1"/>
              <a:t>webapps</a:t>
            </a:r>
            <a:r>
              <a:rPr lang="en-US" sz="1400" dirty="0"/>
              <a:t>/ work/ temp/ logs/</a:t>
            </a:r>
            <a:endParaRPr lang="fr-FR" sz="14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E7A99AE-7464-468D-B65B-E6E4121867A7}"/>
              </a:ext>
            </a:extLst>
          </p:cNvPr>
          <p:cNvSpPr txBox="1"/>
          <p:nvPr/>
        </p:nvSpPr>
        <p:spPr>
          <a:xfrm>
            <a:off x="249413" y="5348539"/>
            <a:ext cx="45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EXPOSE 8080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7B92223-8543-4B44-BEE1-D5038E62B1A1}"/>
              </a:ext>
            </a:extLst>
          </p:cNvPr>
          <p:cNvSpPr txBox="1"/>
          <p:nvPr/>
        </p:nvSpPr>
        <p:spPr>
          <a:xfrm>
            <a:off x="249412" y="5748649"/>
            <a:ext cx="4843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ENTRYPOINT ["/</a:t>
            </a:r>
            <a:r>
              <a:rPr lang="fr-FR" sz="2000" dirty="0" err="1"/>
              <a:t>opt</a:t>
            </a:r>
            <a:r>
              <a:rPr lang="fr-FR" sz="2000" dirty="0"/>
              <a:t>/</a:t>
            </a:r>
            <a:r>
              <a:rPr lang="fr-FR" sz="2000" dirty="0" err="1"/>
              <a:t>tomcat</a:t>
            </a:r>
            <a:r>
              <a:rPr lang="fr-FR" sz="2000" dirty="0"/>
              <a:t>/bin/startup.sh"]</a:t>
            </a:r>
          </a:p>
        </p:txBody>
      </p:sp>
    </p:spTree>
    <p:extLst>
      <p:ext uri="{BB962C8B-B14F-4D97-AF65-F5344CB8AC3E}">
        <p14:creationId xmlns:p14="http://schemas.microsoft.com/office/powerpoint/2010/main" val="24837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  <p:bldP spid="32" grpId="0"/>
      <p:bldP spid="33" grpId="0"/>
      <p:bldP spid="34" grpId="0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La commande </a:t>
            </a:r>
            <a:r>
              <a:rPr lang="fr-FR" dirty="0" err="1"/>
              <a:t>build</a:t>
            </a:r>
            <a:r>
              <a:rPr lang="fr-FR" dirty="0"/>
              <a:t> utilise un cache pour les </a:t>
            </a:r>
            <a:r>
              <a:rPr lang="fr-FR" dirty="0" err="1"/>
              <a:t>layers</a:t>
            </a:r>
            <a:r>
              <a:rPr lang="fr-FR" dirty="0"/>
              <a:t> déjà construits.</a:t>
            </a:r>
          </a:p>
          <a:p>
            <a:endParaRPr lang="fr-FR" dirty="0"/>
          </a:p>
          <a:p>
            <a:r>
              <a:rPr lang="fr-FR" dirty="0"/>
              <a:t>Si la commande plante à la 3</a:t>
            </a:r>
            <a:r>
              <a:rPr lang="fr-FR" baseline="30000" dirty="0"/>
              <a:t>ème</a:t>
            </a:r>
            <a:r>
              <a:rPr lang="fr-FR" dirty="0"/>
              <a:t> instruction, vous pouvez corriger le fichier et lors de la relance, docker constatera que les instructions 1 et 2 sont déjà dans le cache et ne les rejouera pas.</a:t>
            </a:r>
          </a:p>
          <a:p>
            <a:endParaRPr lang="fr-FR" dirty="0"/>
          </a:p>
          <a:p>
            <a:r>
              <a:rPr lang="fr-FR" dirty="0"/>
              <a:t>Pour tirer partie de ce comportement, il est important d’écrire le </a:t>
            </a:r>
            <a:r>
              <a:rPr lang="fr-FR" dirty="0" err="1"/>
              <a:t>dockerfile</a:t>
            </a:r>
            <a:r>
              <a:rPr lang="fr-FR" dirty="0"/>
              <a:t> du plus général au plus spécifique</a:t>
            </a:r>
          </a:p>
          <a:p>
            <a:pPr lvl="1"/>
            <a:r>
              <a:rPr lang="fr-FR" dirty="0"/>
              <a:t>Commencez par ce qui a trait à l’OS</a:t>
            </a:r>
          </a:p>
          <a:p>
            <a:pPr lvl="1"/>
            <a:r>
              <a:rPr lang="fr-FR" dirty="0"/>
              <a:t>Continuez par les bibliothèques</a:t>
            </a:r>
          </a:p>
          <a:p>
            <a:pPr lvl="1"/>
            <a:r>
              <a:rPr lang="fr-FR" dirty="0"/>
              <a:t>Puis par l’applicatif</a:t>
            </a:r>
          </a:p>
          <a:p>
            <a:pPr lvl="1"/>
            <a:r>
              <a:rPr lang="fr-FR" dirty="0"/>
              <a:t>Terminez par le paramétrage</a:t>
            </a:r>
          </a:p>
          <a:p>
            <a:pPr lvl="1"/>
            <a:endParaRPr lang="fr-FR" dirty="0"/>
          </a:p>
          <a:p>
            <a:r>
              <a:rPr lang="fr-FR" dirty="0"/>
              <a:t>Il est possible de désactiver ponctuellement le comportement avec la directive</a:t>
            </a:r>
          </a:p>
          <a:p>
            <a:pPr lvl="1"/>
            <a:r>
              <a:rPr lang="fr-FR" dirty="0"/>
              <a:t> –-no-cache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8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BCE1644-4149-4ADE-B28A-2FEA70C91047}"/>
              </a:ext>
            </a:extLst>
          </p:cNvPr>
          <p:cNvSpPr/>
          <p:nvPr/>
        </p:nvSpPr>
        <p:spPr>
          <a:xfrm>
            <a:off x="5049078" y="1954885"/>
            <a:ext cx="4397139" cy="4240506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74D8CD-509A-44C2-B48F-437E834601E8}"/>
              </a:ext>
            </a:extLst>
          </p:cNvPr>
          <p:cNvSpPr/>
          <p:nvPr/>
        </p:nvSpPr>
        <p:spPr>
          <a:xfrm>
            <a:off x="5148473" y="2820507"/>
            <a:ext cx="4178476" cy="322248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 err="1"/>
              <a:t>Writable</a:t>
            </a:r>
            <a:r>
              <a:rPr lang="fr-FR" dirty="0"/>
              <a:t> layer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Un container est instancié à partir d’une image (plusieurs layer en </a:t>
            </a:r>
            <a:r>
              <a:rPr lang="fr-FR" b="1" dirty="0" err="1"/>
              <a:t>read-only</a:t>
            </a:r>
            <a:r>
              <a:rPr lang="fr-FR" b="1" dirty="0"/>
              <a:t>)</a:t>
            </a:r>
          </a:p>
          <a:p>
            <a:r>
              <a:rPr lang="fr-FR" b="1" dirty="0"/>
              <a:t>Un layer supplémentaire en lecture/écriture est superposé à l’image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Ainsi, il est possible de créer/modifier/effacer</a:t>
            </a:r>
            <a:br>
              <a:rPr lang="fr-FR" b="1" dirty="0"/>
            </a:br>
            <a:r>
              <a:rPr lang="fr-FR" b="1" dirty="0"/>
              <a:t>des fichiers dans le containers (logs…)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Ce layer est éphémère. Tout sera perdu</a:t>
            </a:r>
            <a:br>
              <a:rPr lang="fr-FR" b="1" dirty="0"/>
            </a:br>
            <a:r>
              <a:rPr lang="fr-FR" b="1" dirty="0"/>
              <a:t>lorsque le container sera détruit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Le système de layer est moins performant</a:t>
            </a:r>
            <a:br>
              <a:rPr lang="fr-FR" b="1" dirty="0"/>
            </a:br>
            <a:r>
              <a:rPr lang="fr-FR" b="1" dirty="0"/>
              <a:t>qu’un filesystem sur la machine hôte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44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ADD5EB1-928B-4015-A3E8-3CEF0AEB2B22}"/>
              </a:ext>
            </a:extLst>
          </p:cNvPr>
          <p:cNvGrpSpPr/>
          <p:nvPr/>
        </p:nvGrpSpPr>
        <p:grpSpPr>
          <a:xfrm>
            <a:off x="5274365" y="5009322"/>
            <a:ext cx="3959788" cy="539272"/>
            <a:chOff x="5274365" y="5009322"/>
            <a:chExt cx="3959788" cy="5392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C0C123-D1F5-4304-8A74-E32A490FC10C}"/>
                </a:ext>
              </a:extLst>
            </p:cNvPr>
            <p:cNvSpPr/>
            <p:nvPr/>
          </p:nvSpPr>
          <p:spPr>
            <a:xfrm>
              <a:off x="5274365" y="5009322"/>
              <a:ext cx="3959788" cy="539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74CF29-54D1-4A13-ABAB-243CC1805855}"/>
                </a:ext>
              </a:extLst>
            </p:cNvPr>
            <p:cNvSpPr txBox="1"/>
            <p:nvPr/>
          </p:nvSpPr>
          <p:spPr>
            <a:xfrm>
              <a:off x="6314722" y="5105088"/>
              <a:ext cx="1331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ubuntu:latest</a:t>
              </a:r>
              <a:endParaRPr lang="fr-FR" sz="1600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0ED42B2-DD1F-4CB0-BA4A-99140FB10746}"/>
              </a:ext>
            </a:extLst>
          </p:cNvPr>
          <p:cNvGrpSpPr/>
          <p:nvPr/>
        </p:nvGrpSpPr>
        <p:grpSpPr>
          <a:xfrm>
            <a:off x="5274365" y="3604178"/>
            <a:ext cx="3959788" cy="539272"/>
            <a:chOff x="5274365" y="3604178"/>
            <a:chExt cx="3959788" cy="5392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70E368-8473-4B63-A07B-3F67F5493C20}"/>
                </a:ext>
              </a:extLst>
            </p:cNvPr>
            <p:cNvSpPr/>
            <p:nvPr/>
          </p:nvSpPr>
          <p:spPr>
            <a:xfrm>
              <a:off x="5274365" y="3604178"/>
              <a:ext cx="3959788" cy="5392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5077956-28FD-4307-9A4C-A52D2F5F07FB}"/>
                </a:ext>
              </a:extLst>
            </p:cNvPr>
            <p:cNvSpPr txBox="1"/>
            <p:nvPr/>
          </p:nvSpPr>
          <p:spPr>
            <a:xfrm>
              <a:off x="6513161" y="3685329"/>
              <a:ext cx="880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openjdk</a:t>
              </a:r>
              <a:endParaRPr lang="fr-FR" sz="16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6819333-1E91-4ADA-8370-3A769DD337A3}"/>
              </a:ext>
            </a:extLst>
          </p:cNvPr>
          <p:cNvGrpSpPr/>
          <p:nvPr/>
        </p:nvGrpSpPr>
        <p:grpSpPr>
          <a:xfrm>
            <a:off x="5274365" y="4312726"/>
            <a:ext cx="3959788" cy="539272"/>
            <a:chOff x="5274365" y="4312726"/>
            <a:chExt cx="3959788" cy="5392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43FB5-2753-48E7-B478-8FFFA3FB2FAC}"/>
                </a:ext>
              </a:extLst>
            </p:cNvPr>
            <p:cNvSpPr/>
            <p:nvPr/>
          </p:nvSpPr>
          <p:spPr>
            <a:xfrm>
              <a:off x="5274365" y="4312726"/>
              <a:ext cx="3959788" cy="5392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0FECDDF-AF9A-4BBA-AD2C-01783C316F8D}"/>
                </a:ext>
              </a:extLst>
            </p:cNvPr>
            <p:cNvSpPr txBox="1"/>
            <p:nvPr/>
          </p:nvSpPr>
          <p:spPr>
            <a:xfrm>
              <a:off x="6270735" y="4372506"/>
              <a:ext cx="1443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apt-get update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F6260CC-DCC8-4298-A327-9E76519DC6FD}"/>
              </a:ext>
            </a:extLst>
          </p:cNvPr>
          <p:cNvGrpSpPr/>
          <p:nvPr/>
        </p:nvGrpSpPr>
        <p:grpSpPr>
          <a:xfrm>
            <a:off x="5274365" y="2893056"/>
            <a:ext cx="3959788" cy="539272"/>
            <a:chOff x="5274365" y="2893056"/>
            <a:chExt cx="3959788" cy="5392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33323F-F765-4B16-94EC-32EFBC228320}"/>
                </a:ext>
              </a:extLst>
            </p:cNvPr>
            <p:cNvSpPr/>
            <p:nvPr/>
          </p:nvSpPr>
          <p:spPr>
            <a:xfrm>
              <a:off x="5274365" y="2893056"/>
              <a:ext cx="3959788" cy="539272"/>
            </a:xfrm>
            <a:prstGeom prst="rect">
              <a:avLst/>
            </a:prstGeom>
            <a:solidFill>
              <a:srgbClr val="FFFF8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2567199-0F12-4B3C-982F-8C439D61613C}"/>
                </a:ext>
              </a:extLst>
            </p:cNvPr>
            <p:cNvSpPr txBox="1"/>
            <p:nvPr/>
          </p:nvSpPr>
          <p:spPr>
            <a:xfrm>
              <a:off x="6513160" y="2965954"/>
              <a:ext cx="785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tomcat</a:t>
              </a:r>
              <a:endParaRPr lang="fr-FR" sz="1600" b="1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43A8F85-EA91-418B-8207-7035C7788D27}"/>
              </a:ext>
            </a:extLst>
          </p:cNvPr>
          <p:cNvGrpSpPr/>
          <p:nvPr/>
        </p:nvGrpSpPr>
        <p:grpSpPr>
          <a:xfrm>
            <a:off x="5267741" y="2197317"/>
            <a:ext cx="3959788" cy="539272"/>
            <a:chOff x="5274365" y="2893056"/>
            <a:chExt cx="3959788" cy="539272"/>
          </a:xfrm>
          <a:solidFill>
            <a:srgbClr val="FFFFC9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E54AE8-1B34-410E-A866-0ACDE91475F7}"/>
                </a:ext>
              </a:extLst>
            </p:cNvPr>
            <p:cNvSpPr/>
            <p:nvPr/>
          </p:nvSpPr>
          <p:spPr>
            <a:xfrm>
              <a:off x="5274365" y="2893056"/>
              <a:ext cx="3959788" cy="5392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131565C-23E1-400A-86CC-4044A1DA28F9}"/>
                </a:ext>
              </a:extLst>
            </p:cNvPr>
            <p:cNvSpPr txBox="1"/>
            <p:nvPr/>
          </p:nvSpPr>
          <p:spPr>
            <a:xfrm>
              <a:off x="6266926" y="2976973"/>
              <a:ext cx="138608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Writable</a:t>
              </a:r>
              <a:r>
                <a:rPr lang="fr-FR" sz="1600" b="1" dirty="0"/>
                <a:t> layer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674DD8D2-087A-4AB7-9044-8EB5D6CE7710}"/>
              </a:ext>
            </a:extLst>
          </p:cNvPr>
          <p:cNvSpPr txBox="1"/>
          <p:nvPr/>
        </p:nvSpPr>
        <p:spPr>
          <a:xfrm>
            <a:off x="6688465" y="5626515"/>
            <a:ext cx="705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198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Définition du container docker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>
            <a:normAutofit/>
          </a:bodyPr>
          <a:lstStyle/>
          <a:p>
            <a:r>
              <a:rPr lang="fr-FR" b="1" dirty="0"/>
              <a:t>Défini par un </a:t>
            </a:r>
            <a:r>
              <a:rPr lang="fr-FR" b="1" dirty="0" err="1"/>
              <a:t>Dockerfile</a:t>
            </a:r>
            <a:r>
              <a:rPr lang="fr-FR" b="1" dirty="0"/>
              <a:t> </a:t>
            </a:r>
          </a:p>
          <a:p>
            <a:pPr lvl="1"/>
            <a:r>
              <a:rPr lang="fr-FR" b="1" dirty="0"/>
              <a:t>C’est un fichier de « recette » : il décrit comment construire le container.</a:t>
            </a:r>
          </a:p>
          <a:p>
            <a:pPr lvl="2"/>
            <a:r>
              <a:rPr lang="fr-FR" b="1" dirty="0"/>
              <a:t>FROM &lt;</a:t>
            </a:r>
            <a:r>
              <a:rPr lang="fr-FR" b="1" dirty="0" err="1"/>
              <a:t>image_existante</a:t>
            </a:r>
            <a:r>
              <a:rPr lang="fr-FR" b="1" dirty="0"/>
              <a:t>&gt;  ou </a:t>
            </a:r>
            <a:r>
              <a:rPr lang="fr-FR" b="1" dirty="0" err="1"/>
              <a:t>from</a:t>
            </a:r>
            <a:r>
              <a:rPr lang="fr-FR" b="1" dirty="0"/>
              <a:t> scratch  </a:t>
            </a:r>
          </a:p>
          <a:p>
            <a:pPr lvl="3"/>
            <a:r>
              <a:rPr lang="fr-FR" b="1" dirty="0"/>
              <a:t>Désigne l’image de la base de départ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RUN &lt;commande&gt;</a:t>
            </a:r>
          </a:p>
          <a:p>
            <a:pPr lvl="3"/>
            <a:r>
              <a:rPr lang="fr-FR" b="1" dirty="0"/>
              <a:t>Désigne la ou les commandes à exécuter dans le container pour le modifier, y installer nos composants applicatifs</a:t>
            </a:r>
          </a:p>
          <a:p>
            <a:pPr lvl="3"/>
            <a:endParaRPr lang="fr-FR" b="1" dirty="0"/>
          </a:p>
          <a:p>
            <a:pPr lvl="3"/>
            <a:r>
              <a:rPr lang="fr-FR" b="1" dirty="0"/>
              <a:t>A chaque commande RUN, on crée un « layer ». Donc en général on mutualise plusieurs commandes communes avec des &amp;&amp;  (et on les réparti sur plusieurs lignes avec des \ en fin de ligne)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ADD &lt;fichier/</a:t>
            </a:r>
            <a:r>
              <a:rPr lang="fr-FR" b="1" dirty="0" err="1"/>
              <a:t>dir</a:t>
            </a:r>
            <a:r>
              <a:rPr lang="fr-FR" b="1" dirty="0"/>
              <a:t>/url&gt; &lt;destination&gt;</a:t>
            </a:r>
          </a:p>
          <a:p>
            <a:pPr lvl="3"/>
            <a:r>
              <a:rPr lang="fr-FR" b="1" dirty="0"/>
              <a:t>Permet d’importer des fichiers/répertoires locaux dans le container  (le fichier .</a:t>
            </a:r>
            <a:r>
              <a:rPr lang="fr-FR" b="1" dirty="0" err="1"/>
              <a:t>dockerignore</a:t>
            </a:r>
            <a:r>
              <a:rPr lang="fr-FR" b="1" dirty="0"/>
              <a:t> permet de filtrer)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WORKDIR  &lt;</a:t>
            </a:r>
            <a:r>
              <a:rPr lang="fr-FR" b="1" dirty="0" err="1"/>
              <a:t>dir</a:t>
            </a:r>
            <a:r>
              <a:rPr lang="fr-FR" b="1" dirty="0"/>
              <a:t>&gt;</a:t>
            </a:r>
          </a:p>
          <a:p>
            <a:pPr lvl="3"/>
            <a:r>
              <a:rPr lang="fr-FR" b="1" dirty="0"/>
              <a:t>Permet de changer le répertoire courant. Toutes les commandes qui suivront seront exécutées depuis ce répertoire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EXPOSE &lt;port&gt;</a:t>
            </a:r>
          </a:p>
          <a:p>
            <a:pPr lvl="3"/>
            <a:r>
              <a:rPr lang="fr-FR" b="1" dirty="0"/>
              <a:t>Précise quel port on souhaite rendre disponible à l’extérieur du container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VOLUME &lt;</a:t>
            </a:r>
            <a:r>
              <a:rPr lang="fr-FR" b="1" dirty="0" err="1"/>
              <a:t>dir</a:t>
            </a:r>
            <a:r>
              <a:rPr lang="fr-FR" b="1" dirty="0"/>
              <a:t>&gt;</a:t>
            </a:r>
          </a:p>
          <a:p>
            <a:pPr lvl="3"/>
            <a:r>
              <a:rPr lang="fr-FR" b="1" dirty="0"/>
              <a:t>Précise quel répertoire ( appelé volume) on souhaite rendre visible/accessible à l’extérieur du container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CMD  &lt;commande&gt;</a:t>
            </a:r>
          </a:p>
          <a:p>
            <a:pPr lvl="3"/>
            <a:r>
              <a:rPr lang="fr-FR" b="1" dirty="0"/>
              <a:t>Précise quelle instruction doit être exécutée au lancement du container  ( /!\  différent de RUN !  ) </a:t>
            </a:r>
          </a:p>
          <a:p>
            <a:pPr lvl="2"/>
            <a:endParaRPr lang="fr-FR" b="1" dirty="0"/>
          </a:p>
          <a:p>
            <a:pPr lvl="2"/>
            <a:endParaRPr lang="fr-FR" b="1" dirty="0"/>
          </a:p>
          <a:p>
            <a:pPr lvl="2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3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Définition du container docker (suite)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>
            <a:normAutofit/>
          </a:bodyPr>
          <a:lstStyle/>
          <a:p>
            <a:pPr lvl="2"/>
            <a:r>
              <a:rPr lang="fr-FR" b="1" dirty="0"/>
              <a:t>ARG &lt;variable&gt;=&lt;valeur&gt;</a:t>
            </a:r>
          </a:p>
          <a:p>
            <a:pPr lvl="3"/>
            <a:r>
              <a:rPr lang="fr-FR" b="1" dirty="0"/>
              <a:t>Positionne un argument (valeur valable uniquement pendant le docker </a:t>
            </a:r>
            <a:r>
              <a:rPr lang="fr-FR" b="1" dirty="0" err="1"/>
              <a:t>build</a:t>
            </a:r>
            <a:r>
              <a:rPr lang="fr-FR" b="1" dirty="0"/>
              <a:t>)</a:t>
            </a:r>
          </a:p>
          <a:p>
            <a:pPr lvl="3"/>
            <a:r>
              <a:rPr lang="fr-FR" b="1" dirty="0"/>
              <a:t>Ne laisse par de trace dans l’image finale</a:t>
            </a:r>
          </a:p>
          <a:p>
            <a:pPr lvl="3"/>
            <a:r>
              <a:rPr lang="fr-FR" b="1" dirty="0"/>
              <a:t>Peut être surchargé par --</a:t>
            </a:r>
            <a:r>
              <a:rPr lang="fr-FR" b="1" dirty="0" err="1"/>
              <a:t>build</a:t>
            </a:r>
            <a:r>
              <a:rPr lang="fr-FR" b="1" dirty="0"/>
              <a:t>-arg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ENV &lt;variable&gt; &lt;valeur&gt;</a:t>
            </a:r>
          </a:p>
          <a:p>
            <a:pPr lvl="3"/>
            <a:r>
              <a:rPr lang="fr-FR" b="1" dirty="0"/>
              <a:t>Positionne une variable dans l’environnement</a:t>
            </a:r>
          </a:p>
          <a:p>
            <a:pPr lvl="3"/>
            <a:r>
              <a:rPr lang="fr-FR" b="1" dirty="0"/>
              <a:t>La variable exister pendant le </a:t>
            </a:r>
            <a:r>
              <a:rPr lang="fr-FR" b="1" dirty="0" err="1"/>
              <a:t>build</a:t>
            </a:r>
            <a:r>
              <a:rPr lang="fr-FR" b="1" dirty="0"/>
              <a:t> et reste présente dans l’image finale (utilisable dans les containers instanciés)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COPY &lt;source&gt; &lt;destination&gt;</a:t>
            </a:r>
          </a:p>
          <a:p>
            <a:pPr lvl="3"/>
            <a:r>
              <a:rPr lang="fr-FR" b="1" dirty="0"/>
              <a:t>Permet d’importer des fichiers/répertoires locaux dans le container  (le fichier .</a:t>
            </a:r>
            <a:r>
              <a:rPr lang="fr-FR" b="1" dirty="0" err="1"/>
              <a:t>dockerignore</a:t>
            </a:r>
            <a:r>
              <a:rPr lang="fr-FR" b="1" dirty="0"/>
              <a:t> permet de filtrer)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LABEL  &lt;clef&gt;=&lt;valeur&gt;</a:t>
            </a:r>
          </a:p>
          <a:p>
            <a:pPr lvl="3"/>
            <a:r>
              <a:rPr lang="fr-FR" b="1" dirty="0"/>
              <a:t>Permet de rajouter des étiquettes sur l’image à valeur de documentation (exemple </a:t>
            </a:r>
            <a:r>
              <a:rPr lang="fr-FR" b="1" dirty="0" err="1"/>
              <a:t>maintainer</a:t>
            </a:r>
            <a:r>
              <a:rPr lang="fr-FR" b="1" dirty="0"/>
              <a:t>=&lt;email&gt;)</a:t>
            </a:r>
          </a:p>
          <a:p>
            <a:pPr lvl="3"/>
            <a:endParaRPr lang="fr-FR" b="1" dirty="0"/>
          </a:p>
          <a:p>
            <a:pPr lvl="2"/>
            <a:r>
              <a:rPr lang="fr-FR" b="1" dirty="0"/>
              <a:t>ENTRYPOINT ["commande]</a:t>
            </a:r>
          </a:p>
          <a:p>
            <a:pPr lvl="2"/>
            <a:r>
              <a:rPr lang="fr-FR" b="1" dirty="0"/>
              <a:t>ENTRYPOINT ["commande", "arg1", "arg2", …]</a:t>
            </a:r>
          </a:p>
          <a:p>
            <a:pPr lvl="3"/>
            <a:r>
              <a:rPr lang="fr-FR" b="1" dirty="0"/>
              <a:t>Précise quelle instruction doit être exécutée au lancement du container  ( /!\  différent de RUN et de CMD !  ) </a:t>
            </a:r>
          </a:p>
          <a:p>
            <a:pPr lvl="3"/>
            <a:endParaRPr lang="fr-FR" b="1" dirty="0"/>
          </a:p>
          <a:p>
            <a:pPr lvl="2"/>
            <a:endParaRPr lang="fr-FR" b="1" dirty="0"/>
          </a:p>
          <a:p>
            <a:pPr lvl="2"/>
            <a:endParaRPr lang="fr-FR" b="1" dirty="0"/>
          </a:p>
          <a:p>
            <a:pPr lvl="2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Illustrer différence CMD vs ENTRYPOINT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>
            <a:normAutofit/>
          </a:bodyPr>
          <a:lstStyle/>
          <a:p>
            <a:r>
              <a:rPr lang="fr-FR" b="1" dirty="0"/>
              <a:t>CMD et ENTRYPOINT se ressemblent.</a:t>
            </a:r>
          </a:p>
          <a:p>
            <a:pPr lvl="1"/>
            <a:r>
              <a:rPr lang="fr-FR" b="1" dirty="0"/>
              <a:t>Elles peuvent être utilisées seules ou ensembles</a:t>
            </a:r>
          </a:p>
          <a:p>
            <a:pPr marL="180000" lvl="1" indent="0">
              <a:buNone/>
            </a:pPr>
            <a:endParaRPr lang="fr-FR" b="1" dirty="0"/>
          </a:p>
          <a:p>
            <a:r>
              <a:rPr lang="fr-FR" b="1" dirty="0"/>
              <a:t>CMD accepte plusieurs syntaxes (</a:t>
            </a:r>
            <a:r>
              <a:rPr lang="fr-FR" b="1" dirty="0" err="1"/>
              <a:t>shell</a:t>
            </a:r>
            <a:r>
              <a:rPr lang="fr-FR" b="1" dirty="0"/>
              <a:t> ou avec [] )</a:t>
            </a:r>
          </a:p>
          <a:p>
            <a:pPr lvl="1"/>
            <a:r>
              <a:rPr lang="fr-FR" b="1" dirty="0"/>
              <a:t>CMD /</a:t>
            </a:r>
            <a:r>
              <a:rPr lang="fr-FR" b="1" dirty="0" err="1"/>
              <a:t>usr</a:t>
            </a:r>
            <a:r>
              <a:rPr lang="fr-FR" b="1" dirty="0"/>
              <a:t>/bin/</a:t>
            </a:r>
            <a:r>
              <a:rPr lang="fr-FR" b="1" dirty="0" err="1"/>
              <a:t>httpd</a:t>
            </a:r>
            <a:r>
              <a:rPr lang="fr-FR" b="1" dirty="0"/>
              <a:t> –DFOREGROUND</a:t>
            </a:r>
          </a:p>
          <a:p>
            <a:pPr lvl="1"/>
            <a:r>
              <a:rPr lang="fr-FR" b="1" dirty="0"/>
              <a:t>CMD </a:t>
            </a:r>
            <a:r>
              <a:rPr lang="en-US" b="1" dirty="0"/>
              <a:t>["/bin/</a:t>
            </a:r>
            <a:r>
              <a:rPr lang="en-US" b="1" dirty="0" err="1"/>
              <a:t>sh</a:t>
            </a:r>
            <a:r>
              <a:rPr lang="en-US" b="1" dirty="0"/>
              <a:t>", "-c", "/</a:t>
            </a:r>
            <a:r>
              <a:rPr lang="en-US" b="1" dirty="0" err="1"/>
              <a:t>usr</a:t>
            </a:r>
            <a:r>
              <a:rPr lang="en-US" b="1" dirty="0"/>
              <a:t>/bin/httpd -DFOREGROUND"]</a:t>
            </a:r>
            <a:endParaRPr lang="fr-FR" b="1" dirty="0"/>
          </a:p>
          <a:p>
            <a:pPr marL="360000" lvl="2" indent="0">
              <a:buNone/>
            </a:pPr>
            <a:endParaRPr lang="fr-FR" b="1" dirty="0"/>
          </a:p>
          <a:p>
            <a:r>
              <a:rPr lang="fr-FR" b="1" dirty="0"/>
              <a:t>Utilisées ensemble :</a:t>
            </a:r>
          </a:p>
          <a:p>
            <a:pPr lvl="1"/>
            <a:r>
              <a:rPr lang="fr-FR" b="1" dirty="0"/>
              <a:t>ENTRYPOINT fournit la commande et les arguments fixes</a:t>
            </a:r>
          </a:p>
          <a:p>
            <a:pPr lvl="1"/>
            <a:r>
              <a:rPr lang="fr-FR" b="1" dirty="0"/>
              <a:t>CMD fournit un ou plusieurs arguments par défaut</a:t>
            </a:r>
          </a:p>
          <a:p>
            <a:pPr lvl="2"/>
            <a:r>
              <a:rPr lang="fr-FR" b="1" dirty="0"/>
              <a:t>ENTRYPOINT ["ping", "-c", "3"]</a:t>
            </a:r>
          </a:p>
          <a:p>
            <a:pPr lvl="2"/>
            <a:r>
              <a:rPr lang="fr-FR" b="1" dirty="0"/>
              <a:t>CMD ["192.168.0.2"]</a:t>
            </a:r>
          </a:p>
          <a:p>
            <a:pPr lvl="3"/>
            <a:endParaRPr lang="fr-FR" b="1" dirty="0"/>
          </a:p>
          <a:p>
            <a:pPr lvl="3"/>
            <a:r>
              <a:rPr lang="fr-FR" b="1" dirty="0"/>
              <a:t>docker run </a:t>
            </a:r>
            <a:r>
              <a:rPr lang="fr-FR" b="1" dirty="0" err="1"/>
              <a:t>myping</a:t>
            </a:r>
            <a:r>
              <a:rPr lang="fr-FR" b="1" dirty="0"/>
              <a:t> </a:t>
            </a:r>
          </a:p>
          <a:p>
            <a:pPr lvl="4"/>
            <a:r>
              <a:rPr lang="fr-FR" b="1" dirty="0"/>
              <a:t>Ping l’adresse 192.168.0.2</a:t>
            </a:r>
          </a:p>
          <a:p>
            <a:pPr lvl="4"/>
            <a:endParaRPr lang="fr-FR" b="1" dirty="0"/>
          </a:p>
          <a:p>
            <a:pPr lvl="3"/>
            <a:r>
              <a:rPr lang="fr-FR" b="1" dirty="0"/>
              <a:t>docker run </a:t>
            </a:r>
            <a:r>
              <a:rPr lang="fr-FR" b="1" dirty="0" err="1"/>
              <a:t>myping</a:t>
            </a:r>
            <a:r>
              <a:rPr lang="fr-FR" b="1" dirty="0"/>
              <a:t> 10.0.0.3</a:t>
            </a:r>
          </a:p>
          <a:p>
            <a:pPr lvl="4"/>
            <a:r>
              <a:rPr lang="fr-FR" b="1" dirty="0"/>
              <a:t>Ping l’adresse 10.0.0.3</a:t>
            </a:r>
          </a:p>
          <a:p>
            <a:pPr lvl="4"/>
            <a:endParaRPr lang="fr-FR" b="1" dirty="0"/>
          </a:p>
          <a:p>
            <a:r>
              <a:rPr lang="fr-FR" b="1" dirty="0"/>
              <a:t>ENTRYPOINT peut être surchargé par --</a:t>
            </a:r>
            <a:r>
              <a:rPr lang="fr-FR" b="1" dirty="0" err="1"/>
              <a:t>entrypoint</a:t>
            </a:r>
            <a:r>
              <a:rPr lang="fr-FR" b="1" dirty="0"/>
              <a:t>			</a:t>
            </a:r>
          </a:p>
          <a:p>
            <a:pPr lvl="2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5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F774D7A-3DA5-4825-97D0-3E4A3244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66682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076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C879A5-5706-4F12-B55D-9689B478A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94" y="1866682"/>
            <a:ext cx="7421011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90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669774"/>
            <a:ext cx="8614721" cy="3803374"/>
          </a:xfrm>
        </p:spPr>
        <p:txBody>
          <a:bodyPr>
            <a:normAutofit/>
          </a:bodyPr>
          <a:lstStyle/>
          <a:p>
            <a:r>
              <a:rPr lang="fr-FR" dirty="0"/>
              <a:t>Installation sur une machine normale (laptop, </a:t>
            </a:r>
            <a:r>
              <a:rPr lang="fr-FR" dirty="0" err="1"/>
              <a:t>bare</a:t>
            </a:r>
            <a:r>
              <a:rPr lang="fr-FR" dirty="0"/>
              <a:t> </a:t>
            </a:r>
            <a:r>
              <a:rPr lang="fr-FR" dirty="0" err="1"/>
              <a:t>metal</a:t>
            </a:r>
            <a:r>
              <a:rPr lang="fr-FR" dirty="0"/>
              <a:t>, </a:t>
            </a:r>
            <a:r>
              <a:rPr lang="fr-FR" dirty="0" err="1"/>
              <a:t>virtual</a:t>
            </a:r>
            <a:r>
              <a:rPr lang="fr-FR" dirty="0"/>
              <a:t> machine)</a:t>
            </a:r>
          </a:p>
          <a:p>
            <a:pPr lvl="1"/>
            <a:r>
              <a:rPr lang="fr-FR" dirty="0"/>
              <a:t>Install packages (</a:t>
            </a:r>
            <a:r>
              <a:rPr lang="fr-FR" dirty="0" err="1"/>
              <a:t>yum</a:t>
            </a:r>
            <a:r>
              <a:rPr lang="fr-FR" dirty="0"/>
              <a:t>, </a:t>
            </a:r>
            <a:r>
              <a:rPr lang="fr-FR" dirty="0" err="1"/>
              <a:t>rpm</a:t>
            </a:r>
            <a:r>
              <a:rPr lang="fr-FR" dirty="0"/>
              <a:t>, </a:t>
            </a:r>
            <a:r>
              <a:rPr lang="fr-FR" dirty="0" err="1"/>
              <a:t>tgz</a:t>
            </a:r>
            <a:r>
              <a:rPr lang="fr-FR" dirty="0"/>
              <a:t>,..)</a:t>
            </a:r>
          </a:p>
          <a:p>
            <a:pPr lvl="1"/>
            <a:r>
              <a:rPr lang="fr-FR" dirty="0"/>
              <a:t>Bibliothèques</a:t>
            </a:r>
          </a:p>
          <a:p>
            <a:pPr lvl="1"/>
            <a:r>
              <a:rPr lang="fr-FR" dirty="0" err="1"/>
              <a:t>Frameworks</a:t>
            </a:r>
            <a:endParaRPr lang="fr-FR" dirty="0"/>
          </a:p>
          <a:p>
            <a:pPr lvl="1"/>
            <a:r>
              <a:rPr lang="fr-FR" dirty="0"/>
              <a:t>Applicatifs</a:t>
            </a:r>
          </a:p>
          <a:p>
            <a:pPr lvl="2"/>
            <a:r>
              <a:rPr lang="fr-FR" dirty="0"/>
              <a:t>Exemple : java </a:t>
            </a:r>
            <a:r>
              <a:rPr lang="fr-FR" dirty="0" err="1"/>
              <a:t>JDK+driver</a:t>
            </a:r>
            <a:r>
              <a:rPr lang="fr-FR" dirty="0"/>
              <a:t> JDBC + </a:t>
            </a:r>
            <a:r>
              <a:rPr lang="fr-FR" dirty="0" err="1"/>
              <a:t>tomcat</a:t>
            </a:r>
            <a:r>
              <a:rPr lang="fr-FR" dirty="0"/>
              <a:t> + </a:t>
            </a:r>
            <a:r>
              <a:rPr lang="fr-FR" dirty="0" err="1"/>
              <a:t>wars</a:t>
            </a:r>
            <a:r>
              <a:rPr lang="fr-FR" dirty="0"/>
              <a:t> + fichiers config</a:t>
            </a:r>
          </a:p>
          <a:p>
            <a:pPr lvl="2"/>
            <a:endParaRPr lang="fr-FR" dirty="0"/>
          </a:p>
          <a:p>
            <a:r>
              <a:rPr lang="fr-FR" dirty="0"/>
              <a:t>Pb de portabilité : garantir qu’une application puisse fonctionner sur plus d’un environnement</a:t>
            </a:r>
          </a:p>
          <a:p>
            <a:pPr lvl="1"/>
            <a:r>
              <a:rPr lang="fr-FR" dirty="0"/>
              <a:t>exhaustivité des composants, normalement décrite dans un dossier d’installation</a:t>
            </a:r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</a:t>
            </a:fld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411DABEC-0929-44DA-8165-B9D585E5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Petit historique : </a:t>
            </a:r>
            <a:r>
              <a:rPr lang="fr-FR" dirty="0" err="1"/>
              <a:t>dépendences</a:t>
            </a:r>
            <a:r>
              <a:rPr lang="fr-FR" dirty="0"/>
              <a:t> (suite)</a:t>
            </a:r>
          </a:p>
        </p:txBody>
      </p:sp>
    </p:spTree>
    <p:extLst>
      <p:ext uri="{BB962C8B-B14F-4D97-AF65-F5344CB8AC3E}">
        <p14:creationId xmlns:p14="http://schemas.microsoft.com/office/powerpoint/2010/main" val="40767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3AF172F-BC34-4539-897E-7C62DEA4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73" y="1876208"/>
            <a:ext cx="736385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0104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8C8E925-80A1-492F-A520-47112677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10" y="1880971"/>
            <a:ext cx="73733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226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68BD13F-C480-4C13-A6A0-52E7F883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761892"/>
            <a:ext cx="740195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1295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1B8322-9B50-46B6-BBB5-44B12250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4" y="1780945"/>
            <a:ext cx="739243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788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69925-9C30-4DDA-A33E-5F261811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minimal hello-world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7114B-F85D-43D8-BD3A-46B16D65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scratch</a:t>
            </a:r>
          </a:p>
          <a:p>
            <a:r>
              <a:rPr lang="fr-FR" dirty="0"/>
              <a:t>COPY </a:t>
            </a:r>
            <a:r>
              <a:rPr lang="fr-FR" dirty="0" err="1"/>
              <a:t>terraform</a:t>
            </a:r>
            <a:r>
              <a:rPr lang="fr-FR" dirty="0"/>
              <a:t> /</a:t>
            </a:r>
            <a:r>
              <a:rPr lang="fr-FR" dirty="0" err="1"/>
              <a:t>terraform</a:t>
            </a:r>
            <a:endParaRPr lang="fr-FR" dirty="0"/>
          </a:p>
          <a:p>
            <a:r>
              <a:rPr lang="fr-FR" dirty="0"/>
              <a:t>CMD ["/</a:t>
            </a:r>
            <a:r>
              <a:rPr lang="fr-FR" dirty="0" err="1"/>
              <a:t>terraform</a:t>
            </a:r>
            <a:r>
              <a:rPr lang="fr-FR" dirty="0"/>
              <a:t>"]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E6F6DE-F0CC-4493-A3B2-8AA49D5A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C75EDC-9709-42BC-B0AA-228D6E87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EF4DC5-6743-4081-8591-57674E2B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90063-59A8-4006-8CD3-5E2610E67055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05</a:t>
            </a:r>
          </a:p>
        </p:txBody>
      </p:sp>
    </p:spTree>
    <p:extLst>
      <p:ext uri="{BB962C8B-B14F-4D97-AF65-F5344CB8AC3E}">
        <p14:creationId xmlns:p14="http://schemas.microsoft.com/office/powerpoint/2010/main" val="360243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Exemple de </a:t>
            </a:r>
            <a:r>
              <a:rPr lang="fr-FR" dirty="0" err="1"/>
              <a:t>Dockerfile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>
            <a:normAutofit/>
          </a:bodyPr>
          <a:lstStyle/>
          <a:p>
            <a:pPr marL="360000" lvl="2" indent="0">
              <a:buNone/>
            </a:pPr>
            <a:r>
              <a:rPr lang="fr-FR" dirty="0"/>
              <a:t>FROM </a:t>
            </a:r>
            <a:r>
              <a:rPr lang="fr-FR" dirty="0" err="1"/>
              <a:t>debian:jessie</a:t>
            </a:r>
            <a:endParaRPr lang="fr-FR" dirty="0"/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RUN </a:t>
            </a:r>
            <a:r>
              <a:rPr lang="fr-FR" dirty="0" err="1"/>
              <a:t>apt-get</a:t>
            </a:r>
            <a:r>
              <a:rPr lang="fr-FR" dirty="0"/>
              <a:t> update \</a:t>
            </a:r>
          </a:p>
          <a:p>
            <a:pPr marL="360000" lvl="2" indent="0">
              <a:buNone/>
            </a:pPr>
            <a:r>
              <a:rPr lang="fr-FR" dirty="0"/>
              <a:t>&amp;&amp; </a:t>
            </a:r>
            <a:r>
              <a:rPr lang="fr-FR" dirty="0" err="1"/>
              <a:t>apt-get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-y </a:t>
            </a:r>
            <a:r>
              <a:rPr lang="fr-FR" dirty="0" err="1"/>
              <a:t>curl</a:t>
            </a:r>
            <a:r>
              <a:rPr lang="fr-FR" dirty="0"/>
              <a:t> \</a:t>
            </a:r>
          </a:p>
          <a:p>
            <a:pPr marL="360000" lvl="2" indent="0">
              <a:buNone/>
            </a:pPr>
            <a:r>
              <a:rPr lang="fr-FR" dirty="0"/>
              <a:t>&amp;&amp; </a:t>
            </a:r>
            <a:r>
              <a:rPr lang="fr-FR" dirty="0" err="1"/>
              <a:t>rm</a:t>
            </a:r>
            <a:r>
              <a:rPr lang="fr-FR" dirty="0"/>
              <a:t> -</a:t>
            </a:r>
            <a:r>
              <a:rPr lang="fr-FR" dirty="0" err="1"/>
              <a:t>rf</a:t>
            </a:r>
            <a:r>
              <a:rPr lang="fr-FR" dirty="0"/>
              <a:t> /var/lib/</a:t>
            </a:r>
            <a:r>
              <a:rPr lang="fr-FR" dirty="0" err="1"/>
              <a:t>apt</a:t>
            </a:r>
            <a:r>
              <a:rPr lang="fr-FR" dirty="0"/>
              <a:t>/</a:t>
            </a:r>
            <a:r>
              <a:rPr lang="fr-FR" dirty="0" err="1"/>
              <a:t>lists</a:t>
            </a:r>
            <a:r>
              <a:rPr lang="fr-FR" dirty="0"/>
              <a:t>/*</a:t>
            </a:r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RUN </a:t>
            </a:r>
            <a:r>
              <a:rPr lang="fr-FR" dirty="0" err="1"/>
              <a:t>curl</a:t>
            </a:r>
            <a:r>
              <a:rPr lang="fr-FR" dirty="0"/>
              <a:t> -LO "</a:t>
            </a:r>
            <a:r>
              <a:rPr lang="fr-FR" dirty="0">
                <a:hlinkClick r:id="rId2"/>
              </a:rPr>
              <a:t>https://nodejs.org/dist/v0.12.5/node-v0.12.5-linux-x64.tar.gz</a:t>
            </a:r>
            <a:r>
              <a:rPr lang="fr-FR" dirty="0"/>
              <a:t>" \</a:t>
            </a:r>
          </a:p>
          <a:p>
            <a:pPr marL="360000" lvl="2" indent="0">
              <a:buNone/>
            </a:pPr>
            <a:r>
              <a:rPr lang="fr-FR" dirty="0"/>
              <a:t>&amp;&amp; tar -</a:t>
            </a:r>
            <a:r>
              <a:rPr lang="fr-FR" dirty="0" err="1"/>
              <a:t>xzf</a:t>
            </a:r>
            <a:r>
              <a:rPr lang="fr-FR" dirty="0"/>
              <a:t> node-v0.12.5-linux-x64.tar.gz -C /</a:t>
            </a:r>
            <a:r>
              <a:rPr lang="fr-FR" dirty="0" err="1"/>
              <a:t>usr</a:t>
            </a:r>
            <a:r>
              <a:rPr lang="fr-FR" dirty="0"/>
              <a:t>/local --</a:t>
            </a:r>
            <a:r>
              <a:rPr lang="fr-FR" dirty="0" err="1"/>
              <a:t>strip</a:t>
            </a:r>
            <a:r>
              <a:rPr lang="fr-FR" dirty="0"/>
              <a:t>-components=1 \</a:t>
            </a:r>
          </a:p>
          <a:p>
            <a:pPr marL="360000" lvl="2" indent="0">
              <a:buNone/>
            </a:pPr>
            <a:r>
              <a:rPr lang="fr-FR" dirty="0"/>
              <a:t>&amp;&amp; </a:t>
            </a:r>
            <a:r>
              <a:rPr lang="fr-FR" dirty="0" err="1"/>
              <a:t>rm</a:t>
            </a:r>
            <a:r>
              <a:rPr lang="fr-FR" dirty="0"/>
              <a:t> node-v0.12.5-linux-x64.tar.gz</a:t>
            </a:r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ADD </a:t>
            </a:r>
            <a:r>
              <a:rPr lang="fr-FR" dirty="0" err="1"/>
              <a:t>package.json</a:t>
            </a:r>
            <a:r>
              <a:rPr lang="fr-FR" dirty="0"/>
              <a:t> /</a:t>
            </a:r>
            <a:r>
              <a:rPr lang="fr-FR" dirty="0" err="1"/>
              <a:t>app</a:t>
            </a:r>
            <a:r>
              <a:rPr lang="fr-FR" dirty="0"/>
              <a:t>/</a:t>
            </a:r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WORKDIR /</a:t>
            </a:r>
            <a:r>
              <a:rPr lang="fr-FR" dirty="0" err="1"/>
              <a:t>app</a:t>
            </a:r>
            <a:endParaRPr lang="fr-FR" dirty="0"/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RUN 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ADD . /</a:t>
            </a:r>
            <a:r>
              <a:rPr lang="fr-FR" dirty="0" err="1"/>
              <a:t>app</a:t>
            </a:r>
            <a:r>
              <a:rPr lang="fr-FR" dirty="0"/>
              <a:t>/</a:t>
            </a:r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EXPOSE 3000</a:t>
            </a:r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VOLUME /</a:t>
            </a:r>
            <a:r>
              <a:rPr lang="fr-FR" dirty="0" err="1"/>
              <a:t>app</a:t>
            </a:r>
            <a:r>
              <a:rPr lang="fr-FR" dirty="0"/>
              <a:t>/log</a:t>
            </a:r>
          </a:p>
          <a:p>
            <a:pPr marL="360000" lvl="2" indent="0">
              <a:buNone/>
            </a:pPr>
            <a:endParaRPr lang="fr-FR" dirty="0"/>
          </a:p>
          <a:p>
            <a:pPr marL="360000" lvl="2" indent="0">
              <a:buNone/>
            </a:pPr>
            <a:r>
              <a:rPr lang="fr-FR" dirty="0"/>
              <a:t>CMD </a:t>
            </a:r>
            <a:r>
              <a:rPr lang="fr-FR" dirty="0" err="1"/>
              <a:t>node</a:t>
            </a:r>
            <a:r>
              <a:rPr lang="fr-FR" dirty="0"/>
              <a:t> server.js</a:t>
            </a:r>
            <a:endParaRPr lang="fr-FR" b="1" dirty="0"/>
          </a:p>
          <a:p>
            <a:pPr lvl="2"/>
            <a:endParaRPr lang="fr-FR" b="1" dirty="0"/>
          </a:p>
          <a:p>
            <a:pPr lvl="2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0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4BD75-92B7-4C36-8E46-D2B3CF00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docker </a:t>
            </a:r>
            <a:r>
              <a:rPr lang="fr-FR" dirty="0" err="1"/>
              <a:t>tomcat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D1CC63-F6E9-40B9-8E4E-36EEFDEB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FROM </a:t>
            </a:r>
            <a:r>
              <a:rPr lang="fr-FR" dirty="0" err="1"/>
              <a:t>Centos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Download </a:t>
            </a:r>
            <a:r>
              <a:rPr lang="fr-FR" dirty="0" err="1"/>
              <a:t>openjdk</a:t>
            </a:r>
            <a:endParaRPr lang="fr-FR" dirty="0"/>
          </a:p>
          <a:p>
            <a:endParaRPr lang="fr-FR" dirty="0"/>
          </a:p>
          <a:p>
            <a:r>
              <a:rPr lang="fr-FR" dirty="0"/>
              <a:t>Download </a:t>
            </a:r>
            <a:r>
              <a:rPr lang="fr-FR" dirty="0" err="1"/>
              <a:t>tomcat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Configure </a:t>
            </a:r>
            <a:r>
              <a:rPr lang="fr-FR" dirty="0" err="1"/>
              <a:t>tomcat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EXPOSE</a:t>
            </a:r>
          </a:p>
          <a:p>
            <a:endParaRPr lang="fr-FR" dirty="0"/>
          </a:p>
          <a:p>
            <a:r>
              <a:rPr lang="fr-FR" dirty="0"/>
              <a:t>CMD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114746-2682-40B0-890E-3AD08B74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0D440E-5367-4DC7-94B6-D66267C3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16AE45-63F3-4562-A4CF-6C0538BE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56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42A5E79-2E1D-4079-8F50-536E23190F7B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06</a:t>
            </a:r>
          </a:p>
        </p:txBody>
      </p:sp>
    </p:spTree>
    <p:extLst>
      <p:ext uri="{BB962C8B-B14F-4D97-AF65-F5344CB8AC3E}">
        <p14:creationId xmlns:p14="http://schemas.microsoft.com/office/powerpoint/2010/main" val="35147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attach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Permet de s’attacher à un container en cours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récupère l’entrée standard, la sortie standard et la sortie standard d’erreur</a:t>
            </a:r>
          </a:p>
          <a:p>
            <a:endParaRPr lang="fr-FR" dirty="0"/>
          </a:p>
          <a:p>
            <a:r>
              <a:rPr lang="fr-FR" dirty="0"/>
              <a:t>Attention, sortir avec un Ctrl-C sera intercepté par le container et tuera le process.</a:t>
            </a:r>
          </a:p>
          <a:p>
            <a:endParaRPr lang="fr-FR" dirty="0"/>
          </a:p>
          <a:p>
            <a:r>
              <a:rPr lang="fr-FR" dirty="0"/>
              <a:t>Si le container original a été lancé avec –</a:t>
            </a:r>
            <a:r>
              <a:rPr lang="fr-FR" dirty="0" err="1"/>
              <a:t>it</a:t>
            </a:r>
            <a:r>
              <a:rPr lang="fr-FR" dirty="0"/>
              <a:t> , il est possible de sortir avec la séquence Ctrl-p Ctrl-q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0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Fournit/émule la couche réseau entre les containers</a:t>
            </a:r>
          </a:p>
          <a:p>
            <a:r>
              <a:rPr lang="fr-FR" dirty="0"/>
              <a:t>Les containers n’ont pas de réseau (contrairement à une VM et ses interfaces, son routage,…)</a:t>
            </a:r>
          </a:p>
          <a:p>
            <a:r>
              <a:rPr lang="fr-FR" dirty="0"/>
              <a:t>Il faut fournir ce service entre le container et la VM</a:t>
            </a:r>
          </a:p>
          <a:p>
            <a:r>
              <a:rPr lang="fr-FR" dirty="0"/>
              <a:t>C’est d’ailleurs un ajout des </a:t>
            </a:r>
            <a:r>
              <a:rPr lang="fr-FR" dirty="0" err="1"/>
              <a:t>orchestrteurs</a:t>
            </a:r>
            <a:r>
              <a:rPr lang="fr-FR" dirty="0"/>
              <a:t> comme la notion de </a:t>
            </a:r>
            <a:r>
              <a:rPr lang="fr-FR" dirty="0" err="1"/>
              <a:t>pod</a:t>
            </a:r>
            <a:r>
              <a:rPr lang="fr-FR" dirty="0"/>
              <a:t> dans </a:t>
            </a:r>
            <a:r>
              <a:rPr lang="fr-FR" dirty="0" err="1"/>
              <a:t>kubernetes</a:t>
            </a:r>
            <a:endParaRPr lang="fr-FR" dirty="0"/>
          </a:p>
          <a:p>
            <a:r>
              <a:rPr lang="fr-FR" dirty="0"/>
              <a:t>4 façon de fournir un network :</a:t>
            </a:r>
          </a:p>
          <a:p>
            <a:pPr lvl="1"/>
            <a:r>
              <a:rPr lang="fr-FR" dirty="0"/>
              <a:t>bridge</a:t>
            </a:r>
          </a:p>
          <a:p>
            <a:pPr lvl="1"/>
            <a:r>
              <a:rPr lang="fr-FR" dirty="0"/>
              <a:t>overlay (</a:t>
            </a:r>
            <a:r>
              <a:rPr lang="fr-FR" dirty="0" err="1"/>
              <a:t>swarm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macvlan</a:t>
            </a:r>
            <a:endParaRPr lang="fr-FR" dirty="0"/>
          </a:p>
          <a:p>
            <a:pPr lvl="1"/>
            <a:r>
              <a:rPr lang="fr-FR" dirty="0"/>
              <a:t>host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05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network (bridge)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Crée un réseau privé interne à la machine hôte</a:t>
            </a:r>
          </a:p>
          <a:p>
            <a:r>
              <a:rPr lang="fr-FR" dirty="0"/>
              <a:t>Permet la communication entre les containers dans le réseau</a:t>
            </a:r>
          </a:p>
          <a:p>
            <a:r>
              <a:rPr lang="fr-FR" dirty="0"/>
              <a:t>Bloque la communication en dehors du réseau</a:t>
            </a:r>
          </a:p>
          <a:p>
            <a:r>
              <a:rPr lang="fr-FR" dirty="0"/>
              <a:t>Les accès externes sont réalisés par l’exposition de ports</a:t>
            </a:r>
          </a:p>
          <a:p>
            <a:r>
              <a:rPr lang="fr-FR" dirty="0"/>
              <a:t>Utilise la notion de bridge linux, </a:t>
            </a:r>
            <a:r>
              <a:rPr lang="fr-FR" dirty="0" err="1"/>
              <a:t>iptables</a:t>
            </a:r>
            <a:r>
              <a:rPr lang="fr-FR" dirty="0"/>
              <a:t>, le routage et le service </a:t>
            </a:r>
            <a:r>
              <a:rPr lang="fr-FR" dirty="0" err="1"/>
              <a:t>discovery</a:t>
            </a:r>
            <a:endParaRPr lang="fr-FR" dirty="0"/>
          </a:p>
          <a:p>
            <a:r>
              <a:rPr lang="fr-FR" dirty="0"/>
              <a:t>Inconvénient : local à la machine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0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Hyperviseur vs Container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3" y="1122265"/>
            <a:ext cx="9388379" cy="5353839"/>
          </a:xfrm>
        </p:spPr>
        <p:txBody>
          <a:bodyPr>
            <a:normAutofit/>
          </a:bodyPr>
          <a:lstStyle/>
          <a:p>
            <a:r>
              <a:rPr lang="fr-FR" b="1" dirty="0"/>
              <a:t>Comparaison virtualisation versus containers </a:t>
            </a:r>
          </a:p>
          <a:p>
            <a:pPr lvl="1"/>
            <a:r>
              <a:rPr lang="fr-FR" b="1" dirty="0"/>
              <a:t>La virtualisation nécessite un OS hôte, un hyperviseur, un/des OS hébergé(s).</a:t>
            </a:r>
          </a:p>
          <a:p>
            <a:pPr lvl="1"/>
            <a:r>
              <a:rPr lang="fr-FR" b="1" dirty="0"/>
              <a:t>Les containers tournent au plus proche de l’OS (kernel) via un moteur plus léger.</a:t>
            </a:r>
          </a:p>
          <a:p>
            <a:pPr lvl="1"/>
            <a:r>
              <a:rPr lang="fr-FR" b="1" dirty="0"/>
              <a:t>Un container regroupe ensemble les bibliothèques, l’applicatif et la configuration (portabilité)</a:t>
            </a:r>
          </a:p>
          <a:p>
            <a:pPr marL="180000" lvl="1" indent="0">
              <a:buNone/>
            </a:pP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marL="180000" lvl="1" indent="0">
              <a:buNone/>
            </a:pP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27" y="2415152"/>
            <a:ext cx="78028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et exposition des ports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Pour exposer un port du container sur la </a:t>
            </a:r>
            <a:r>
              <a:rPr lang="fr-FR" dirty="0" err="1"/>
              <a:t>vm</a:t>
            </a:r>
            <a:r>
              <a:rPr lang="fr-FR" dirty="0"/>
              <a:t> hôte :</a:t>
            </a:r>
          </a:p>
          <a:p>
            <a:pPr lvl="1"/>
            <a:r>
              <a:rPr lang="fr-FR" dirty="0"/>
              <a:t>docker run –p &lt;</a:t>
            </a:r>
            <a:r>
              <a:rPr lang="fr-FR" dirty="0" err="1"/>
              <a:t>port_vm_hote</a:t>
            </a:r>
            <a:r>
              <a:rPr lang="fr-FR" dirty="0"/>
              <a:t>&gt;:&lt;</a:t>
            </a:r>
            <a:r>
              <a:rPr lang="fr-FR" dirty="0" err="1"/>
              <a:t>port_container</a:t>
            </a:r>
            <a:r>
              <a:rPr lang="fr-FR" dirty="0"/>
              <a:t>&gt; </a:t>
            </a:r>
            <a:r>
              <a:rPr lang="fr-FR" dirty="0" err="1"/>
              <a:t>nginx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Pour exposer plusieurs ports du container sur la </a:t>
            </a:r>
            <a:r>
              <a:rPr lang="fr-FR" dirty="0" err="1"/>
              <a:t>vm</a:t>
            </a:r>
            <a:r>
              <a:rPr lang="fr-FR" dirty="0"/>
              <a:t> hôte :</a:t>
            </a:r>
          </a:p>
          <a:p>
            <a:pPr lvl="1"/>
            <a:r>
              <a:rPr lang="fr-FR" dirty="0"/>
              <a:t>docker run –p &lt;port_vm_1&gt;:&lt;port1&gt; –p &lt;port_vm_2	&gt;:&lt;port2&gt;  </a:t>
            </a:r>
            <a:r>
              <a:rPr lang="fr-FR" dirty="0" err="1"/>
              <a:t>nginx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Si l’on veut partager tous les ports (par simplicité, mais moins de sécurité) :</a:t>
            </a:r>
          </a:p>
          <a:p>
            <a:pPr lvl="1"/>
            <a:r>
              <a:rPr lang="fr-FR" dirty="0"/>
              <a:t>docker run –network host </a:t>
            </a:r>
            <a:r>
              <a:rPr lang="fr-FR" dirty="0" err="1"/>
              <a:t>nginx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0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Il existe 3 type de stockage :</a:t>
            </a:r>
          </a:p>
          <a:p>
            <a:pPr lvl="1"/>
            <a:r>
              <a:rPr lang="fr-FR" b="1" dirty="0"/>
              <a:t>Volume</a:t>
            </a:r>
          </a:p>
          <a:p>
            <a:pPr lvl="1"/>
            <a:r>
              <a:rPr lang="fr-FR" b="1" dirty="0" err="1"/>
              <a:t>Bind</a:t>
            </a:r>
            <a:r>
              <a:rPr lang="fr-FR" b="1" dirty="0"/>
              <a:t> </a:t>
            </a:r>
            <a:r>
              <a:rPr lang="fr-FR" b="1" dirty="0" err="1"/>
              <a:t>mount</a:t>
            </a:r>
            <a:endParaRPr lang="fr-FR" b="1" dirty="0"/>
          </a:p>
          <a:p>
            <a:pPr lvl="1"/>
            <a:r>
              <a:rPr lang="fr-FR" b="1" dirty="0" err="1"/>
              <a:t>Tmpfs</a:t>
            </a:r>
            <a:r>
              <a:rPr lang="fr-FR" b="1" dirty="0"/>
              <a:t> </a:t>
            </a:r>
            <a:r>
              <a:rPr lang="fr-FR" b="1" dirty="0" err="1"/>
              <a:t>mount</a:t>
            </a: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r>
              <a:rPr lang="fr-FR" b="1" dirty="0"/>
              <a:t>Dans un </a:t>
            </a:r>
            <a:r>
              <a:rPr lang="fr-FR" b="1" dirty="0" err="1"/>
              <a:t>Dockerfile</a:t>
            </a:r>
            <a:r>
              <a:rPr lang="fr-FR" b="1" dirty="0"/>
              <a:t>, il est possible de spécifier un volume avec l’instruction :</a:t>
            </a:r>
          </a:p>
          <a:p>
            <a:pPr lvl="1"/>
            <a:r>
              <a:rPr lang="fr-FR" b="1" dirty="0"/>
              <a:t>VOLUME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4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 : volumes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docker volume ls</a:t>
            </a:r>
          </a:p>
          <a:p>
            <a:r>
              <a:rPr lang="fr-FR" b="1" dirty="0"/>
              <a:t>docker volume </a:t>
            </a:r>
            <a:r>
              <a:rPr lang="fr-FR" b="1" dirty="0" err="1"/>
              <a:t>create</a:t>
            </a:r>
            <a:r>
              <a:rPr lang="fr-FR" b="1" dirty="0"/>
              <a:t> &lt;volume&gt;</a:t>
            </a:r>
          </a:p>
          <a:p>
            <a:r>
              <a:rPr lang="fr-FR" b="1" dirty="0"/>
              <a:t>docker volume </a:t>
            </a:r>
            <a:r>
              <a:rPr lang="fr-FR" b="1" dirty="0" err="1"/>
              <a:t>rm</a:t>
            </a:r>
            <a:r>
              <a:rPr lang="fr-FR" b="1" dirty="0"/>
              <a:t> &lt;volume&gt;</a:t>
            </a:r>
          </a:p>
          <a:p>
            <a:endParaRPr lang="fr-FR" b="1" dirty="0"/>
          </a:p>
          <a:p>
            <a:r>
              <a:rPr lang="fr-FR" b="1" dirty="0"/>
              <a:t>docker run –v &lt;volume&gt;:&lt;</a:t>
            </a:r>
            <a:r>
              <a:rPr lang="fr-FR" b="1" dirty="0" err="1"/>
              <a:t>dir_into_container</a:t>
            </a:r>
            <a:r>
              <a:rPr lang="fr-FR" b="1" dirty="0"/>
              <a:t>&gt; &lt;image&gt;</a:t>
            </a:r>
          </a:p>
          <a:p>
            <a:endParaRPr lang="fr-FR" b="1" dirty="0"/>
          </a:p>
          <a:p>
            <a:r>
              <a:rPr lang="fr-FR" b="1" dirty="0"/>
              <a:t>Note 1 : si un volume n’existe pas, docker le créera implicitement</a:t>
            </a:r>
          </a:p>
          <a:p>
            <a:endParaRPr lang="fr-FR" b="1" dirty="0"/>
          </a:p>
          <a:p>
            <a:r>
              <a:rPr lang="fr-FR" b="1" dirty="0"/>
              <a:t>Note 2 : si le volume est vide et qu’il existe des fichiers dans le point de montage</a:t>
            </a:r>
          </a:p>
          <a:p>
            <a:pPr lvl="2"/>
            <a:r>
              <a:rPr lang="fr-FR" b="1" dirty="0"/>
              <a:t>=&gt; docker les recopiera dans le volume. C’est une façon simple d’initialiser les données du volume</a:t>
            </a:r>
          </a:p>
          <a:p>
            <a:pPr lvl="2"/>
            <a:endParaRPr lang="fr-FR" b="1" dirty="0"/>
          </a:p>
          <a:p>
            <a:r>
              <a:rPr lang="fr-FR" b="1" dirty="0"/>
              <a:t>Note 3 : par défaut, le volume est monté en lecture/écriture</a:t>
            </a:r>
          </a:p>
          <a:p>
            <a:pPr lvl="1"/>
            <a:r>
              <a:rPr lang="fr-FR" b="1" dirty="0"/>
              <a:t>Pour le monter en lecture seule :</a:t>
            </a:r>
          </a:p>
          <a:p>
            <a:pPr lvl="2"/>
            <a:r>
              <a:rPr lang="fr-FR" b="1" dirty="0"/>
              <a:t>docker run –v &lt;volume&gt;:&lt;</a:t>
            </a:r>
            <a:r>
              <a:rPr lang="fr-FR" b="1" dirty="0" err="1"/>
              <a:t>dir_into_container</a:t>
            </a:r>
            <a:r>
              <a:rPr lang="fr-FR" b="1" dirty="0"/>
              <a:t>&gt;:ro &lt;image&gt;</a:t>
            </a:r>
          </a:p>
          <a:p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62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6C24AE9-FEF8-4979-8DDB-B84F232326D2}"/>
              </a:ext>
            </a:extLst>
          </p:cNvPr>
          <p:cNvCxnSpPr>
            <a:cxnSpLocks/>
          </p:cNvCxnSpPr>
          <p:nvPr/>
        </p:nvCxnSpPr>
        <p:spPr>
          <a:xfrm flipV="1">
            <a:off x="4346713" y="5738191"/>
            <a:ext cx="437322" cy="7379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7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 : </a:t>
            </a:r>
            <a:r>
              <a:rPr lang="fr-FR" dirty="0" err="1"/>
              <a:t>bind</a:t>
            </a:r>
            <a:r>
              <a:rPr lang="fr-FR" dirty="0"/>
              <a:t> </a:t>
            </a:r>
            <a:r>
              <a:rPr lang="fr-FR" dirty="0" err="1"/>
              <a:t>mounts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endParaRPr lang="fr-FR" b="1" dirty="0"/>
          </a:p>
          <a:p>
            <a:r>
              <a:rPr lang="fr-FR" b="1" dirty="0"/>
              <a:t>Permet de monter directement un répertoire/fichier de la </a:t>
            </a:r>
            <a:r>
              <a:rPr lang="fr-FR" b="1" dirty="0" err="1"/>
              <a:t>vm</a:t>
            </a:r>
            <a:r>
              <a:rPr lang="fr-FR" b="1" dirty="0"/>
              <a:t> hôte</a:t>
            </a:r>
          </a:p>
          <a:p>
            <a:pPr lvl="1"/>
            <a:r>
              <a:rPr lang="fr-FR" b="1" dirty="0"/>
              <a:t>Docker run –v &lt;/</a:t>
            </a:r>
            <a:r>
              <a:rPr lang="fr-FR" b="1" dirty="0" err="1"/>
              <a:t>absolute</a:t>
            </a:r>
            <a:r>
              <a:rPr lang="fr-FR" b="1" dirty="0"/>
              <a:t>/</a:t>
            </a:r>
            <a:r>
              <a:rPr lang="fr-FR" b="1" dirty="0" err="1"/>
              <a:t>path</a:t>
            </a:r>
            <a:r>
              <a:rPr lang="fr-FR" b="1" dirty="0"/>
              <a:t>/</a:t>
            </a:r>
            <a:r>
              <a:rPr lang="fr-FR" b="1" dirty="0" err="1"/>
              <a:t>dir</a:t>
            </a:r>
            <a:r>
              <a:rPr lang="fr-FR" b="1" dirty="0"/>
              <a:t>&gt;:&lt;</a:t>
            </a:r>
            <a:r>
              <a:rPr lang="fr-FR" b="1" dirty="0" err="1"/>
              <a:t>dir_into_container</a:t>
            </a:r>
            <a:r>
              <a:rPr lang="fr-FR" b="1" dirty="0"/>
              <a:t>&gt; &lt;image&gt;</a:t>
            </a:r>
          </a:p>
          <a:p>
            <a:pPr lvl="1"/>
            <a:endParaRPr lang="fr-FR" b="1" dirty="0"/>
          </a:p>
          <a:p>
            <a:r>
              <a:rPr lang="fr-FR" b="1" dirty="0"/>
              <a:t>Permet par exemple de tirer partie du /</a:t>
            </a:r>
            <a:r>
              <a:rPr lang="fr-FR" b="1" dirty="0" err="1"/>
              <a:t>etc</a:t>
            </a:r>
            <a:r>
              <a:rPr lang="fr-FR" b="1" dirty="0"/>
              <a:t>/</a:t>
            </a:r>
            <a:r>
              <a:rPr lang="fr-FR" b="1" dirty="0" err="1"/>
              <a:t>resolv.conf</a:t>
            </a:r>
            <a:r>
              <a:rPr lang="fr-FR" b="1" dirty="0"/>
              <a:t> de la </a:t>
            </a:r>
            <a:r>
              <a:rPr lang="fr-FR" b="1" dirty="0" err="1"/>
              <a:t>vm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Attention, cela crée une dépendance avec la </a:t>
            </a:r>
            <a:r>
              <a:rPr lang="fr-FR" b="1" dirty="0" err="1"/>
              <a:t>vm</a:t>
            </a:r>
            <a:r>
              <a:rPr lang="fr-FR" b="1" dirty="0"/>
              <a:t> hôte ! Pas terrible.</a:t>
            </a:r>
          </a:p>
          <a:p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5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 : </a:t>
            </a:r>
            <a:r>
              <a:rPr lang="fr-FR" dirty="0" err="1"/>
              <a:t>tmpfs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endParaRPr lang="fr-FR" b="1" dirty="0"/>
          </a:p>
          <a:p>
            <a:r>
              <a:rPr lang="fr-FR" b="1" dirty="0"/>
              <a:t>Permet de monter un filesystem en ram</a:t>
            </a:r>
          </a:p>
          <a:p>
            <a:pPr lvl="1"/>
            <a:r>
              <a:rPr lang="en-US" b="1" dirty="0"/>
              <a:t>docker run -d --name </a:t>
            </a:r>
            <a:r>
              <a:rPr lang="en-US" b="1" dirty="0" err="1"/>
              <a:t>tmptest</a:t>
            </a:r>
            <a:r>
              <a:rPr lang="en-US" b="1" dirty="0"/>
              <a:t> --</a:t>
            </a:r>
            <a:r>
              <a:rPr lang="en-US" b="1" dirty="0" err="1"/>
              <a:t>tmpfs</a:t>
            </a:r>
            <a:r>
              <a:rPr lang="en-US" b="1" dirty="0"/>
              <a:t> /app </a:t>
            </a:r>
            <a:r>
              <a:rPr lang="en-US" b="1" dirty="0" err="1"/>
              <a:t>nginx:latest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Avantages : </a:t>
            </a:r>
          </a:p>
          <a:p>
            <a:pPr lvl="1"/>
            <a:r>
              <a:rPr lang="fr-FR" b="1" dirty="0"/>
              <a:t>bonnes performances</a:t>
            </a:r>
          </a:p>
          <a:p>
            <a:r>
              <a:rPr lang="fr-FR" b="1" dirty="0"/>
              <a:t>Inconvénients : </a:t>
            </a:r>
          </a:p>
          <a:p>
            <a:pPr lvl="1"/>
            <a:r>
              <a:rPr lang="fr-FR" b="1" dirty="0"/>
              <a:t>Données non persistantes</a:t>
            </a:r>
          </a:p>
          <a:p>
            <a:pPr lvl="1"/>
            <a:r>
              <a:rPr lang="fr-FR" b="1" dirty="0"/>
              <a:t>Peut consommer toute la mémoire de la </a:t>
            </a:r>
            <a:r>
              <a:rPr lang="fr-FR" b="1" dirty="0" err="1"/>
              <a:t>vm</a:t>
            </a:r>
            <a:r>
              <a:rPr lang="fr-FR" b="1" dirty="0"/>
              <a:t> hôte</a:t>
            </a:r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64CD0D5-74C5-4808-B486-D45AD1119526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07</a:t>
            </a:r>
          </a:p>
        </p:txBody>
      </p:sp>
    </p:spTree>
    <p:extLst>
      <p:ext uri="{BB962C8B-B14F-4D97-AF65-F5344CB8AC3E}">
        <p14:creationId xmlns:p14="http://schemas.microsoft.com/office/powerpoint/2010/main" val="352429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multi-stage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build</a:t>
            </a:r>
            <a:r>
              <a:rPr lang="fr-FR" b="1" dirty="0"/>
              <a:t> complet d’une image pose plusieurs problèmes</a:t>
            </a:r>
          </a:p>
          <a:p>
            <a:pPr lvl="1"/>
            <a:r>
              <a:rPr lang="fr-FR" b="1" dirty="0"/>
              <a:t>Taille de l’image</a:t>
            </a:r>
          </a:p>
          <a:p>
            <a:pPr lvl="1"/>
            <a:r>
              <a:rPr lang="fr-FR" b="1" dirty="0"/>
              <a:t>Trop de commandes provoquent trop de </a:t>
            </a:r>
            <a:r>
              <a:rPr lang="fr-FR" b="1" dirty="0" err="1"/>
              <a:t>layers</a:t>
            </a:r>
            <a:endParaRPr lang="fr-FR" b="1" dirty="0"/>
          </a:p>
          <a:p>
            <a:pPr lvl="1"/>
            <a:r>
              <a:rPr lang="fr-FR" b="1" dirty="0"/>
              <a:t>Il reste trop de traces (fichiers sources, fichiers intermédiaires, cache, outils…) dans l’image</a:t>
            </a:r>
          </a:p>
          <a:p>
            <a:pPr lvl="1"/>
            <a:endParaRPr lang="fr-FR" b="1" dirty="0"/>
          </a:p>
          <a:p>
            <a:r>
              <a:rPr lang="fr-FR" b="1" dirty="0"/>
              <a:t>L’idée est donc de construire l’image en deux étapes (ou plus)</a:t>
            </a:r>
          </a:p>
          <a:p>
            <a:pPr lvl="1"/>
            <a:r>
              <a:rPr lang="fr-FR" b="1" dirty="0"/>
              <a:t>Une première image permet la construction des éléments essentiels (image </a:t>
            </a:r>
            <a:r>
              <a:rPr lang="fr-FR" b="1" dirty="0" err="1"/>
              <a:t>builder</a:t>
            </a:r>
            <a:r>
              <a:rPr lang="fr-FR" b="1" dirty="0"/>
              <a:t>)</a:t>
            </a:r>
          </a:p>
          <a:p>
            <a:pPr lvl="2"/>
            <a:r>
              <a:rPr lang="fr-FR" b="1" dirty="0"/>
              <a:t>On rédige un </a:t>
            </a:r>
            <a:r>
              <a:rPr lang="fr-FR" b="1" dirty="0" err="1"/>
              <a:t>dockerfile</a:t>
            </a:r>
            <a:r>
              <a:rPr lang="fr-FR" b="1" dirty="0"/>
              <a:t> normal, éventuellement en donnant un alias à l’image</a:t>
            </a:r>
          </a:p>
          <a:p>
            <a:pPr lvl="1"/>
            <a:r>
              <a:rPr lang="fr-FR" b="1" dirty="0"/>
              <a:t>La seconde image vient récupérer ces seuls éléments</a:t>
            </a:r>
          </a:p>
          <a:p>
            <a:pPr lvl="2"/>
            <a:r>
              <a:rPr lang="fr-FR" b="1" dirty="0"/>
              <a:t>On utilise alors l’option –</a:t>
            </a:r>
            <a:r>
              <a:rPr lang="fr-FR" b="1" dirty="0" err="1"/>
              <a:t>from</a:t>
            </a:r>
            <a:r>
              <a:rPr lang="fr-FR" b="1" dirty="0"/>
              <a:t>=&lt;alias&gt;</a:t>
            </a:r>
          </a:p>
          <a:p>
            <a:pPr lvl="2"/>
            <a:endParaRPr lang="fr-FR" b="1" dirty="0"/>
          </a:p>
          <a:p>
            <a:pPr lvl="2"/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C97C5AA-B5E2-4264-8211-3A058442E4A5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10</a:t>
            </a:r>
          </a:p>
        </p:txBody>
      </p:sp>
    </p:spTree>
    <p:extLst>
      <p:ext uri="{BB962C8B-B14F-4D97-AF65-F5344CB8AC3E}">
        <p14:creationId xmlns:p14="http://schemas.microsoft.com/office/powerpoint/2010/main" val="6905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Se créer un identifiant </a:t>
            </a:r>
            <a:r>
              <a:rPr lang="fr-FR" dirty="0" err="1"/>
              <a:t>dockerid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Sur https://hub.docker.com</a:t>
            </a:r>
          </a:p>
          <a:p>
            <a:pPr marL="540000" lvl="3" indent="0">
              <a:buNone/>
            </a:pPr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2C33657-3995-4D64-970F-2CE1F888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84" y="1954885"/>
            <a:ext cx="396295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Publier les images sur une </a:t>
            </a:r>
            <a:r>
              <a:rPr lang="fr-FR" dirty="0" err="1"/>
              <a:t>registry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Commandes courantes :</a:t>
            </a:r>
          </a:p>
          <a:p>
            <a:pPr marL="540000" lvl="3" indent="0">
              <a:buNone/>
            </a:pPr>
            <a:endParaRPr lang="fr-FR" b="1" dirty="0"/>
          </a:p>
          <a:p>
            <a:pPr lvl="1"/>
            <a:r>
              <a:rPr lang="fr-FR" b="1" dirty="0"/>
              <a:t>docker login</a:t>
            </a:r>
          </a:p>
          <a:p>
            <a:pPr lvl="2"/>
            <a:r>
              <a:rPr lang="fr-FR" b="1" dirty="0"/>
              <a:t>Permet de s’authentifier auprès de la </a:t>
            </a:r>
            <a:r>
              <a:rPr lang="fr-FR" b="1" dirty="0" err="1"/>
              <a:t>registry</a:t>
            </a:r>
            <a:r>
              <a:rPr lang="fr-FR" b="1" dirty="0"/>
              <a:t> distante</a:t>
            </a:r>
          </a:p>
          <a:p>
            <a:pPr lvl="3"/>
            <a:r>
              <a:rPr lang="fr-FR" b="1" dirty="0"/>
              <a:t>docker login -u &lt;user&gt; -p &lt;</a:t>
            </a:r>
            <a:r>
              <a:rPr lang="fr-FR" b="1" dirty="0" err="1"/>
              <a:t>mdp</a:t>
            </a:r>
            <a:r>
              <a:rPr lang="fr-FR" b="1" dirty="0"/>
              <a:t>&gt; --email= "prenom.nom@gfi.fr"   nexus3.delivery.gfi.fr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docker pull</a:t>
            </a:r>
          </a:p>
          <a:p>
            <a:pPr lvl="2"/>
            <a:r>
              <a:rPr lang="fr-FR" b="1" dirty="0"/>
              <a:t>Récupère une image depuis la </a:t>
            </a:r>
            <a:r>
              <a:rPr lang="fr-FR" b="1" dirty="0" err="1"/>
              <a:t>registry</a:t>
            </a:r>
            <a:r>
              <a:rPr lang="fr-FR" b="1" dirty="0"/>
              <a:t> distante</a:t>
            </a:r>
          </a:p>
          <a:p>
            <a:pPr lvl="3"/>
            <a:r>
              <a:rPr lang="fr-FR" b="1" dirty="0"/>
              <a:t>docker pull &lt;</a:t>
            </a:r>
            <a:r>
              <a:rPr lang="fr-FR" b="1" dirty="0" err="1"/>
              <a:t>image_name</a:t>
            </a:r>
            <a:r>
              <a:rPr lang="fr-FR" b="1" dirty="0"/>
              <a:t>&gt;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Docker tag</a:t>
            </a:r>
          </a:p>
          <a:p>
            <a:pPr lvl="2"/>
            <a:r>
              <a:rPr lang="fr-FR" b="1" dirty="0"/>
              <a:t>Taggue une image locale (avant de la pousser)</a:t>
            </a:r>
          </a:p>
          <a:p>
            <a:pPr lvl="2"/>
            <a:r>
              <a:rPr lang="fr-FR" b="1" dirty="0"/>
              <a:t>Pour la </a:t>
            </a:r>
            <a:r>
              <a:rPr lang="fr-FR" b="1" dirty="0" err="1"/>
              <a:t>registry</a:t>
            </a:r>
            <a:r>
              <a:rPr lang="fr-FR" b="1" dirty="0"/>
              <a:t> publique docker, le tag prend la forme &lt;</a:t>
            </a:r>
            <a:r>
              <a:rPr lang="fr-FR" b="1" dirty="0" err="1"/>
              <a:t>dockerid</a:t>
            </a:r>
            <a:r>
              <a:rPr lang="fr-FR" b="1" dirty="0"/>
              <a:t>&gt;/&lt;</a:t>
            </a:r>
            <a:r>
              <a:rPr lang="fr-FR" b="1" dirty="0" err="1"/>
              <a:t>repo_name</a:t>
            </a:r>
            <a:r>
              <a:rPr lang="fr-FR" b="1" dirty="0"/>
              <a:t>&gt;:&lt;tag&gt;</a:t>
            </a:r>
          </a:p>
          <a:p>
            <a:pPr lvl="2"/>
            <a:r>
              <a:rPr lang="fr-FR" b="1" dirty="0"/>
              <a:t>Pour une </a:t>
            </a:r>
            <a:r>
              <a:rPr lang="fr-FR" b="1" dirty="0" err="1"/>
              <a:t>registry</a:t>
            </a:r>
            <a:r>
              <a:rPr lang="fr-FR" b="1" dirty="0"/>
              <a:t> privée, le tag prend la forme &lt;host&gt;:&lt;port&gt;/&lt;repo&gt;/&lt;</a:t>
            </a:r>
            <a:r>
              <a:rPr lang="fr-FR" b="1" dirty="0" err="1"/>
              <a:t>name</a:t>
            </a:r>
            <a:r>
              <a:rPr lang="fr-FR" b="1" dirty="0"/>
              <a:t>&gt;:&lt;tag&gt;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Docker push</a:t>
            </a:r>
          </a:p>
          <a:p>
            <a:pPr lvl="2"/>
            <a:r>
              <a:rPr lang="fr-FR" b="1" dirty="0"/>
              <a:t>Pousse une image locale sur la </a:t>
            </a:r>
            <a:r>
              <a:rPr lang="fr-FR" b="1" dirty="0" err="1"/>
              <a:t>registry</a:t>
            </a:r>
            <a:r>
              <a:rPr lang="fr-FR" b="1" dirty="0"/>
              <a:t> distante</a:t>
            </a:r>
          </a:p>
          <a:p>
            <a:pPr lvl="1"/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5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login &lt;</a:t>
            </a:r>
            <a:r>
              <a:rPr lang="fr-FR" dirty="0" err="1"/>
              <a:t>registry</a:t>
            </a:r>
            <a:r>
              <a:rPr lang="fr-FR" dirty="0"/>
              <a:t>&gt;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68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677DA99-4CDA-433B-B1CE-62606423275B}"/>
              </a:ext>
            </a:extLst>
          </p:cNvPr>
          <p:cNvSpPr/>
          <p:nvPr/>
        </p:nvSpPr>
        <p:spPr>
          <a:xfrm>
            <a:off x="5974353" y="1309404"/>
            <a:ext cx="3292394" cy="2226365"/>
          </a:xfrm>
          <a:prstGeom prst="roundRect">
            <a:avLst/>
          </a:prstGeom>
          <a:solidFill>
            <a:srgbClr val="68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6D3E9A8-8599-4FAE-95C5-0834D0279730}"/>
              </a:ext>
            </a:extLst>
          </p:cNvPr>
          <p:cNvSpPr/>
          <p:nvPr/>
        </p:nvSpPr>
        <p:spPr>
          <a:xfrm>
            <a:off x="5974353" y="3750792"/>
            <a:ext cx="3292394" cy="2226365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A8AE62B-94A0-428D-9C04-1727D622ECEA}"/>
              </a:ext>
            </a:extLst>
          </p:cNvPr>
          <p:cNvSpPr/>
          <p:nvPr/>
        </p:nvSpPr>
        <p:spPr>
          <a:xfrm>
            <a:off x="619432" y="1310685"/>
            <a:ext cx="3292394" cy="46664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33D81A-25CF-4BBA-9DF8-85119E939C82}"/>
              </a:ext>
            </a:extLst>
          </p:cNvPr>
          <p:cNvSpPr txBox="1"/>
          <p:nvPr/>
        </p:nvSpPr>
        <p:spPr>
          <a:xfrm>
            <a:off x="821635" y="138592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Machine Virtuelle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7D13B2-7C85-4D37-BD8E-5A4BDEB71D14}"/>
              </a:ext>
            </a:extLst>
          </p:cNvPr>
          <p:cNvSpPr txBox="1"/>
          <p:nvPr/>
        </p:nvSpPr>
        <p:spPr>
          <a:xfrm>
            <a:off x="6316353" y="1403877"/>
            <a:ext cx="2217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https://hub.docker.com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FD6D0C-3232-4229-B410-24068E8BDBA3}"/>
              </a:ext>
            </a:extLst>
          </p:cNvPr>
          <p:cNvSpPr txBox="1"/>
          <p:nvPr/>
        </p:nvSpPr>
        <p:spPr>
          <a:xfrm>
            <a:off x="6203709" y="3750792"/>
            <a:ext cx="2769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(docker hub ou autre)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AA04094-A9E6-4BFE-8095-7387C7F6F3BA}"/>
              </a:ext>
            </a:extLst>
          </p:cNvPr>
          <p:cNvSpPr/>
          <p:nvPr/>
        </p:nvSpPr>
        <p:spPr>
          <a:xfrm>
            <a:off x="807889" y="3750792"/>
            <a:ext cx="2915479" cy="2031322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B9485B-8F2C-4A0A-A746-7E8DCE92B970}"/>
              </a:ext>
            </a:extLst>
          </p:cNvPr>
          <p:cNvSpPr txBox="1"/>
          <p:nvPr/>
        </p:nvSpPr>
        <p:spPr>
          <a:xfrm>
            <a:off x="1011732" y="3826033"/>
            <a:ext cx="1414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locale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F34B66-6888-431B-B5DC-0F92E2E69FF0}"/>
              </a:ext>
            </a:extLst>
          </p:cNvPr>
          <p:cNvSpPr txBox="1"/>
          <p:nvPr/>
        </p:nvSpPr>
        <p:spPr>
          <a:xfrm>
            <a:off x="5974353" y="1816796"/>
            <a:ext cx="3421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Site web indexant les images publiques.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Moteur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Documentation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F550C95-DE4D-4D12-8C78-D267DD4B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3" y="5012815"/>
            <a:ext cx="860914" cy="860914"/>
          </a:xfrm>
          <a:prstGeom prst="rect">
            <a:avLst/>
          </a:prstGeom>
        </p:spPr>
      </p:pic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4889D48-899F-4373-9C50-937B9E77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550" y="4240017"/>
            <a:ext cx="996757" cy="479315"/>
          </a:xfrm>
          <a:prstGeom prst="rect">
            <a:avLst/>
          </a:prstGeom>
        </p:spPr>
      </p:pic>
      <p:pic>
        <p:nvPicPr>
          <p:cNvPr id="25" name="Image 24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8B9BAEDE-6E77-4564-974F-62EC42A51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71" y="5040383"/>
            <a:ext cx="799758" cy="739170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578C3E0-BE26-4C75-BDE6-9E263B990F16}"/>
              </a:ext>
            </a:extLst>
          </p:cNvPr>
          <p:cNvCxnSpPr>
            <a:cxnSpLocks/>
          </p:cNvCxnSpPr>
          <p:nvPr/>
        </p:nvCxnSpPr>
        <p:spPr>
          <a:xfrm>
            <a:off x="3398553" y="2862690"/>
            <a:ext cx="2595623" cy="16828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4DC406B1-6BC6-4002-A785-C1C7DCFFD2AC}"/>
              </a:ext>
            </a:extLst>
          </p:cNvPr>
          <p:cNvSpPr txBox="1"/>
          <p:nvPr/>
        </p:nvSpPr>
        <p:spPr>
          <a:xfrm rot="1965290">
            <a:off x="3857574" y="3490032"/>
            <a:ext cx="2138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docker login &lt;</a:t>
            </a:r>
            <a:r>
              <a:rPr lang="fr-FR" sz="1400" b="1" i="1" dirty="0" err="1"/>
              <a:t>registry</a:t>
            </a:r>
            <a:r>
              <a:rPr lang="fr-FR" sz="1400" b="1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02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push &lt;image&gt;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69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677DA99-4CDA-433B-B1CE-62606423275B}"/>
              </a:ext>
            </a:extLst>
          </p:cNvPr>
          <p:cNvSpPr/>
          <p:nvPr/>
        </p:nvSpPr>
        <p:spPr>
          <a:xfrm>
            <a:off x="5974353" y="1309404"/>
            <a:ext cx="3292394" cy="2226365"/>
          </a:xfrm>
          <a:prstGeom prst="roundRect">
            <a:avLst/>
          </a:prstGeom>
          <a:solidFill>
            <a:srgbClr val="68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6D3E9A8-8599-4FAE-95C5-0834D0279730}"/>
              </a:ext>
            </a:extLst>
          </p:cNvPr>
          <p:cNvSpPr/>
          <p:nvPr/>
        </p:nvSpPr>
        <p:spPr>
          <a:xfrm>
            <a:off x="5974353" y="3750792"/>
            <a:ext cx="3292394" cy="2226365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A8AE62B-94A0-428D-9C04-1727D622ECEA}"/>
              </a:ext>
            </a:extLst>
          </p:cNvPr>
          <p:cNvSpPr/>
          <p:nvPr/>
        </p:nvSpPr>
        <p:spPr>
          <a:xfrm>
            <a:off x="619432" y="1310685"/>
            <a:ext cx="3292394" cy="46664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33D81A-25CF-4BBA-9DF8-85119E939C82}"/>
              </a:ext>
            </a:extLst>
          </p:cNvPr>
          <p:cNvSpPr txBox="1"/>
          <p:nvPr/>
        </p:nvSpPr>
        <p:spPr>
          <a:xfrm>
            <a:off x="821635" y="138592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Machine Virtuelle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7D13B2-7C85-4D37-BD8E-5A4BDEB71D14}"/>
              </a:ext>
            </a:extLst>
          </p:cNvPr>
          <p:cNvSpPr txBox="1"/>
          <p:nvPr/>
        </p:nvSpPr>
        <p:spPr>
          <a:xfrm>
            <a:off x="6316353" y="1403877"/>
            <a:ext cx="2217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https://hub.docker.com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FD6D0C-3232-4229-B410-24068E8BDBA3}"/>
              </a:ext>
            </a:extLst>
          </p:cNvPr>
          <p:cNvSpPr txBox="1"/>
          <p:nvPr/>
        </p:nvSpPr>
        <p:spPr>
          <a:xfrm>
            <a:off x="6203709" y="3750792"/>
            <a:ext cx="187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docker hub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AA04094-A9E6-4BFE-8095-7387C7F6F3BA}"/>
              </a:ext>
            </a:extLst>
          </p:cNvPr>
          <p:cNvSpPr/>
          <p:nvPr/>
        </p:nvSpPr>
        <p:spPr>
          <a:xfrm>
            <a:off x="807889" y="3750792"/>
            <a:ext cx="2915479" cy="2031322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B9485B-8F2C-4A0A-A746-7E8DCE92B970}"/>
              </a:ext>
            </a:extLst>
          </p:cNvPr>
          <p:cNvSpPr txBox="1"/>
          <p:nvPr/>
        </p:nvSpPr>
        <p:spPr>
          <a:xfrm>
            <a:off x="1011732" y="3826033"/>
            <a:ext cx="1414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locale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F34B66-6888-431B-B5DC-0F92E2E69FF0}"/>
              </a:ext>
            </a:extLst>
          </p:cNvPr>
          <p:cNvSpPr txBox="1"/>
          <p:nvPr/>
        </p:nvSpPr>
        <p:spPr>
          <a:xfrm>
            <a:off x="5974353" y="1816796"/>
            <a:ext cx="3421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Site web indexant les images publiques.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Moteur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Documentation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F550C95-DE4D-4D12-8C78-D267DD4B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3" y="5012815"/>
            <a:ext cx="860914" cy="860914"/>
          </a:xfrm>
          <a:prstGeom prst="rect">
            <a:avLst/>
          </a:prstGeom>
        </p:spPr>
      </p:pic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4889D48-899F-4373-9C50-937B9E77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550" y="4240017"/>
            <a:ext cx="996757" cy="479315"/>
          </a:xfrm>
          <a:prstGeom prst="rect">
            <a:avLst/>
          </a:prstGeom>
        </p:spPr>
      </p:pic>
      <p:pic>
        <p:nvPicPr>
          <p:cNvPr id="25" name="Image 24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8B9BAEDE-6E77-4564-974F-62EC42A51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71" y="5040383"/>
            <a:ext cx="799758" cy="739170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24A24D6-FF86-4180-9F13-B152F893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39" y="4237267"/>
            <a:ext cx="733425" cy="581025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1773B6C5-6F31-4C07-855C-1C83E001AE9C}"/>
              </a:ext>
            </a:extLst>
          </p:cNvPr>
          <p:cNvGrpSpPr/>
          <p:nvPr/>
        </p:nvGrpSpPr>
        <p:grpSpPr>
          <a:xfrm>
            <a:off x="2904935" y="3995310"/>
            <a:ext cx="4456150" cy="826725"/>
            <a:chOff x="2904935" y="3995310"/>
            <a:chExt cx="4456150" cy="826725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6578C3E0-BE26-4C75-BDE6-9E263B990F16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546848" y="4526328"/>
              <a:ext cx="2858724" cy="223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26" name="Image 25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EF09097E-8D2D-4E0E-90C1-82C3D92E6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5572" y="4241010"/>
              <a:ext cx="733425" cy="581025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DC406B1-6BC6-4002-A785-C1C7DCFFD2AC}"/>
                </a:ext>
              </a:extLst>
            </p:cNvPr>
            <p:cNvSpPr txBox="1"/>
            <p:nvPr/>
          </p:nvSpPr>
          <p:spPr>
            <a:xfrm>
              <a:off x="2904935" y="3995310"/>
              <a:ext cx="4456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i="1" dirty="0"/>
                <a:t>docker push &lt;</a:t>
              </a:r>
              <a:r>
                <a:rPr lang="fr-FR" sz="1400" b="1" i="1" dirty="0" err="1"/>
                <a:t>registry</a:t>
              </a:r>
              <a:r>
                <a:rPr lang="fr-FR" sz="1400" b="1" i="1" dirty="0"/>
                <a:t>&gt;:&lt;port&gt;/&lt;id&gt;/&lt;repo&gt;:&lt;tag&gt;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A098F8A0-BF66-4C16-98E1-29153822873A}"/>
              </a:ext>
            </a:extLst>
          </p:cNvPr>
          <p:cNvGrpSpPr/>
          <p:nvPr/>
        </p:nvGrpSpPr>
        <p:grpSpPr>
          <a:xfrm>
            <a:off x="470642" y="4235815"/>
            <a:ext cx="4456150" cy="926895"/>
            <a:chOff x="470642" y="4235815"/>
            <a:chExt cx="4456150" cy="926895"/>
          </a:xfrm>
        </p:grpSpPr>
        <p:pic>
          <p:nvPicPr>
            <p:cNvPr id="22" name="Image 21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0CE66ADB-17C1-4901-8DDE-43026DFC8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3423" y="4235815"/>
              <a:ext cx="733425" cy="581025"/>
            </a:xfrm>
            <a:prstGeom prst="rect">
              <a:avLst/>
            </a:prstGeom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A0C5D4-0381-4800-9725-B74535141A9A}"/>
                </a:ext>
              </a:extLst>
            </p:cNvPr>
            <p:cNvCxnSpPr>
              <a:cxnSpLocks/>
              <a:stCxn id="8" idx="3"/>
              <a:endCxn id="22" idx="1"/>
            </p:cNvCxnSpPr>
            <p:nvPr/>
          </p:nvCxnSpPr>
          <p:spPr>
            <a:xfrm flipV="1">
              <a:off x="1675364" y="4526328"/>
              <a:ext cx="1138059" cy="14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FC83E59-37C8-45B1-88F2-CD2B2479A191}"/>
                </a:ext>
              </a:extLst>
            </p:cNvPr>
            <p:cNvSpPr txBox="1"/>
            <p:nvPr/>
          </p:nvSpPr>
          <p:spPr>
            <a:xfrm>
              <a:off x="470642" y="4854933"/>
              <a:ext cx="4456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i="1" dirty="0"/>
                <a:t>docker tag &lt;id&gt; &lt;</a:t>
              </a:r>
              <a:r>
                <a:rPr lang="fr-FR" sz="1400" b="1" i="1" dirty="0" err="1"/>
                <a:t>registry</a:t>
              </a:r>
              <a:r>
                <a:rPr lang="fr-FR" sz="1400" b="1" i="1" dirty="0"/>
                <a:t>&gt;:&lt;port&gt;/&lt;id&gt;/&lt;repo&gt;:&lt;tag&gt;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CAD103D-8A1B-4168-AE7A-42D91C4DFD78}"/>
                </a:ext>
              </a:extLst>
            </p:cNvPr>
            <p:cNvSpPr txBox="1"/>
            <p:nvPr/>
          </p:nvSpPr>
          <p:spPr>
            <a:xfrm rot="19365595">
              <a:off x="2812335" y="4251430"/>
              <a:ext cx="569070" cy="30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i="1" dirty="0"/>
                <a:t>tag</a:t>
              </a:r>
            </a:p>
          </p:txBody>
        </p: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BCB7A139-86FA-4115-8360-20324C1F4E50}"/>
              </a:ext>
            </a:extLst>
          </p:cNvPr>
          <p:cNvSpPr txBox="1"/>
          <p:nvPr/>
        </p:nvSpPr>
        <p:spPr>
          <a:xfrm rot="19365595">
            <a:off x="888072" y="4244445"/>
            <a:ext cx="569070" cy="30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24167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Virtualisation : </a:t>
            </a:r>
          </a:p>
          <a:p>
            <a:pPr lvl="1"/>
            <a:r>
              <a:rPr lang="fr-FR" dirty="0"/>
              <a:t>un hyperviseur simule l’ensemble d’un serveur : bios + hardware (disque, </a:t>
            </a:r>
            <a:r>
              <a:rPr lang="fr-FR" dirty="0" err="1"/>
              <a:t>cpu</a:t>
            </a:r>
            <a:r>
              <a:rPr lang="fr-FR" dirty="0"/>
              <a:t>, ram, réseau,…)</a:t>
            </a:r>
          </a:p>
          <a:p>
            <a:pPr lvl="1"/>
            <a:r>
              <a:rPr lang="fr-FR" dirty="0"/>
              <a:t>Une image de </a:t>
            </a:r>
            <a:r>
              <a:rPr lang="fr-FR" dirty="0" err="1"/>
              <a:t>vm</a:t>
            </a:r>
            <a:r>
              <a:rPr lang="fr-FR" dirty="0"/>
              <a:t> correspond à une image du disque dur d’un serveur standard (plusieurs Go)</a:t>
            </a:r>
          </a:p>
          <a:p>
            <a:pPr lvl="1"/>
            <a:r>
              <a:rPr lang="fr-FR" dirty="0"/>
              <a:t>On a un OS hôte et un os invité  (boot long)</a:t>
            </a:r>
          </a:p>
          <a:p>
            <a:endParaRPr lang="fr-FR" dirty="0"/>
          </a:p>
          <a:p>
            <a:r>
              <a:rPr lang="fr-FR" dirty="0"/>
              <a:t>Le Container est fait pour</a:t>
            </a:r>
          </a:p>
          <a:p>
            <a:pPr lvl="1"/>
            <a:r>
              <a:rPr lang="fr-FR" dirty="0"/>
              <a:t>Gagner en efficacité : économiser l’hyperviseur et l’os invité = &gt; léger</a:t>
            </a:r>
          </a:p>
          <a:p>
            <a:pPr lvl="1"/>
            <a:r>
              <a:rPr lang="fr-FR" dirty="0"/>
              <a:t>Gagner en portabilité (toute l’installation de l’appli est faite une fois et se transporte) </a:t>
            </a:r>
            <a:r>
              <a:rPr lang="fr-FR" dirty="0" err="1"/>
              <a:t>build</a:t>
            </a:r>
            <a:r>
              <a:rPr lang="fr-FR" dirty="0"/>
              <a:t> once, run </a:t>
            </a:r>
            <a:r>
              <a:rPr lang="fr-FR" dirty="0" err="1"/>
              <a:t>everywhere</a:t>
            </a:r>
            <a:r>
              <a:rPr lang="fr-FR" dirty="0"/>
              <a:t> (serveur, cloud, orchestrateur)</a:t>
            </a:r>
          </a:p>
          <a:p>
            <a:pPr lvl="1"/>
            <a:r>
              <a:rPr lang="fr-FR" dirty="0"/>
              <a:t>La recette est « As-code » et peut être rejouée telle quelle (</a:t>
            </a:r>
            <a:r>
              <a:rPr lang="fr-FR" dirty="0" err="1"/>
              <a:t>dockerfile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Pas de duplication de l’os</a:t>
            </a:r>
          </a:p>
          <a:p>
            <a:pPr lvl="1"/>
            <a:r>
              <a:rPr lang="fr-FR" dirty="0"/>
              <a:t>Rapidité de démarrage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</a:t>
            </a:fld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804700A3-8881-49BB-9960-0B210063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Hyperviseur vs Container (suite)</a:t>
            </a:r>
          </a:p>
        </p:txBody>
      </p:sp>
    </p:spTree>
    <p:extLst>
      <p:ext uri="{BB962C8B-B14F-4D97-AF65-F5344CB8AC3E}">
        <p14:creationId xmlns:p14="http://schemas.microsoft.com/office/powerpoint/2010/main" val="76391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Sauvegarde d’image hors </a:t>
            </a:r>
            <a:r>
              <a:rPr lang="fr-FR" dirty="0" err="1"/>
              <a:t>registry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Il est possible pour les cas à la marge de sauvegarder une image au format tar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save</a:t>
            </a:r>
            <a:r>
              <a:rPr lang="fr-FR" dirty="0"/>
              <a:t> &lt;image&gt; &gt; mon_archive.tar</a:t>
            </a:r>
          </a:p>
          <a:p>
            <a:pPr lvl="1"/>
            <a:endParaRPr lang="fr-FR" dirty="0"/>
          </a:p>
          <a:p>
            <a:r>
              <a:rPr lang="fr-FR" dirty="0"/>
              <a:t>Après transfert de l’archive sur un autre serveur, on peut importer l’image 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load</a:t>
            </a:r>
            <a:r>
              <a:rPr lang="fr-FR" dirty="0"/>
              <a:t> &lt; mon_archive.tar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835ABA-7714-4E01-9367-86C4F1E6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57155"/>
            <a:ext cx="740195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0124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94D7A0C-0608-42B5-9999-E3650C44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66682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2029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488F33-AC43-4780-AE51-B785C8C4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2543051"/>
            <a:ext cx="74019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6850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7A9D45-9609-4CCE-B6B7-C0F4AD78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8" y="2566867"/>
            <a:ext cx="741148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4252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Diagnostiquer les containers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Commandes courantes :</a:t>
            </a:r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inspect</a:t>
            </a:r>
            <a:endParaRPr lang="fr-FR" b="1" dirty="0"/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ps</a:t>
            </a:r>
            <a:r>
              <a:rPr lang="fr-FR" b="1" dirty="0"/>
              <a:t> -a</a:t>
            </a:r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exec</a:t>
            </a:r>
            <a:r>
              <a:rPr lang="fr-FR" b="1" dirty="0"/>
              <a:t> –</a:t>
            </a:r>
            <a:r>
              <a:rPr lang="fr-FR" b="1" dirty="0" err="1"/>
              <a:t>it</a:t>
            </a:r>
            <a:r>
              <a:rPr lang="fr-FR" b="1" dirty="0"/>
              <a:t> &lt;</a:t>
            </a:r>
            <a:r>
              <a:rPr lang="fr-FR" b="1" dirty="0" err="1"/>
              <a:t>xxxxxxx</a:t>
            </a:r>
            <a:r>
              <a:rPr lang="fr-FR" b="1" dirty="0"/>
              <a:t>&gt; </a:t>
            </a:r>
            <a:r>
              <a:rPr lang="fr-FR" b="1" dirty="0" err="1"/>
              <a:t>bash</a:t>
            </a:r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b="1" dirty="0"/>
              <a:t>Docker images</a:t>
            </a:r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rm</a:t>
            </a:r>
            <a:endParaRPr lang="fr-FR" b="1" dirty="0"/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rmi</a:t>
            </a:r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b="1" dirty="0"/>
              <a:t>Docker image prune</a:t>
            </a:r>
          </a:p>
          <a:p>
            <a:pPr lvl="1"/>
            <a:r>
              <a:rPr lang="fr-FR" b="1" dirty="0"/>
              <a:t>Docker image prune --all</a:t>
            </a:r>
          </a:p>
          <a:p>
            <a:pPr lvl="1"/>
            <a:r>
              <a:rPr lang="fr-FR" b="1" dirty="0"/>
              <a:t>Docker image prune –all  --force –</a:t>
            </a:r>
            <a:r>
              <a:rPr lang="fr-FR" b="1" dirty="0" err="1"/>
              <a:t>filter</a:t>
            </a:r>
            <a:r>
              <a:rPr lang="fr-FR" b="1" dirty="0"/>
              <a:t> « </a:t>
            </a:r>
            <a:r>
              <a:rPr lang="fr-FR" b="1" dirty="0" err="1"/>
              <a:t>until</a:t>
            </a:r>
            <a:r>
              <a:rPr lang="fr-FR" b="1" dirty="0"/>
              <a:t>=200h »</a:t>
            </a:r>
          </a:p>
          <a:p>
            <a:pPr lvl="2"/>
            <a:r>
              <a:rPr lang="fr-FR" b="1" dirty="0"/>
              <a:t>(--force évite de poser la question y/n)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search</a:t>
            </a:r>
            <a:r>
              <a:rPr lang="fr-FR" b="1" dirty="0"/>
              <a:t> &lt;image&gt;</a:t>
            </a:r>
          </a:p>
          <a:p>
            <a:pPr lvl="1"/>
            <a:r>
              <a:rPr lang="fr-FR" b="1" dirty="0"/>
              <a:t>Docker </a:t>
            </a:r>
            <a:r>
              <a:rPr lang="fr-FR" b="1" dirty="0" err="1"/>
              <a:t>search</a:t>
            </a:r>
            <a:r>
              <a:rPr lang="fr-FR" b="1" dirty="0"/>
              <a:t> –</a:t>
            </a:r>
            <a:r>
              <a:rPr lang="fr-FR" b="1" dirty="0" err="1"/>
              <a:t>filter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-official=</a:t>
            </a:r>
            <a:r>
              <a:rPr lang="fr-FR" b="1" dirty="0" err="1"/>
              <a:t>true</a:t>
            </a:r>
            <a:r>
              <a:rPr lang="fr-FR" b="1" dirty="0"/>
              <a:t> </a:t>
            </a:r>
            <a:r>
              <a:rPr lang="fr-FR" b="1" dirty="0" err="1"/>
              <a:t>nginx</a:t>
            </a:r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docker-compose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endParaRPr lang="fr-FR" b="1" dirty="0"/>
          </a:p>
          <a:p>
            <a:r>
              <a:rPr lang="fr-FR" b="1" dirty="0"/>
              <a:t>Permet de décrire un ensemble cohérent d’objets docker dans un fichier YAML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Est en quelque sorte le premier orchestrateur de container…</a:t>
            </a:r>
          </a:p>
          <a:p>
            <a:pPr lvl="1"/>
            <a:r>
              <a:rPr lang="fr-FR" b="1" dirty="0"/>
              <a:t>Limité à l’échelle d’un serveur</a:t>
            </a:r>
          </a:p>
          <a:p>
            <a:endParaRPr lang="fr-FR" b="1" dirty="0"/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3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B89B41-557F-4359-910E-294F0815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71445"/>
            <a:ext cx="740195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7154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C10E76-0C85-406B-9AC7-0B1675F80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76208"/>
            <a:ext cx="7382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57693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Politique de redémarrage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endParaRPr lang="fr-FR" b="1" dirty="0"/>
          </a:p>
          <a:p>
            <a:r>
              <a:rPr lang="fr-FR" b="1" dirty="0"/>
              <a:t>Docker peut gérer une politique de redémarrage si besoin</a:t>
            </a:r>
          </a:p>
          <a:p>
            <a:pPr lvl="1"/>
            <a:r>
              <a:rPr lang="en-US" b="1" dirty="0"/>
              <a:t>docker run -d  --restart &lt;policy&gt; </a:t>
            </a:r>
            <a:r>
              <a:rPr lang="en-US" b="1" dirty="0" err="1"/>
              <a:t>nginx:latest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L’option est --restart</a:t>
            </a:r>
          </a:p>
          <a:p>
            <a:endParaRPr lang="fr-FR" b="1" dirty="0"/>
          </a:p>
          <a:p>
            <a:r>
              <a:rPr lang="fr-FR" b="1" dirty="0"/>
              <a:t>Les valeurs possibles sont : </a:t>
            </a:r>
          </a:p>
          <a:p>
            <a:pPr lvl="1"/>
            <a:r>
              <a:rPr lang="fr-FR" b="1" dirty="0"/>
              <a:t>no : c’est la valeur par défaut. Docker ne gère pas de relance.</a:t>
            </a:r>
          </a:p>
          <a:p>
            <a:pPr lvl="1"/>
            <a:r>
              <a:rPr lang="fr-FR" b="1" dirty="0"/>
              <a:t>on-</a:t>
            </a:r>
            <a:r>
              <a:rPr lang="fr-FR" b="1" dirty="0" err="1"/>
              <a:t>failure</a:t>
            </a:r>
            <a:r>
              <a:rPr lang="fr-FR" b="1" dirty="0"/>
              <a:t> : Docker relance uniquement si la commande (ENTRYPOINT/CMD) plante avec un code retour non nul</a:t>
            </a:r>
          </a:p>
          <a:p>
            <a:pPr lvl="1"/>
            <a:r>
              <a:rPr lang="fr-FR" b="1" dirty="0" err="1"/>
              <a:t>always</a:t>
            </a:r>
            <a:r>
              <a:rPr lang="fr-FR" b="1" dirty="0"/>
              <a:t> : Docker relance dans tous les cas (c’est sécurisant, mais attention aux relances infinies)</a:t>
            </a:r>
          </a:p>
          <a:p>
            <a:pPr lvl="1"/>
            <a:r>
              <a:rPr lang="fr-FR" b="1" dirty="0" err="1"/>
              <a:t>unless-stopped</a:t>
            </a:r>
            <a:r>
              <a:rPr lang="fr-FR" b="1" dirty="0"/>
              <a:t> : Docker relance dans tous les cas, sauf dans le cas d’un arrêt propre via docker container stop</a:t>
            </a:r>
          </a:p>
          <a:p>
            <a:pPr lvl="1"/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3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Container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4821141"/>
          </a:xfrm>
        </p:spPr>
        <p:txBody>
          <a:bodyPr>
            <a:normAutofit/>
          </a:bodyPr>
          <a:lstStyle/>
          <a:p>
            <a:endParaRPr lang="fr-FR" b="1" dirty="0"/>
          </a:p>
          <a:p>
            <a:r>
              <a:rPr lang="fr-FR" sz="2400" b="1" dirty="0"/>
              <a:t>A container image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lightweight</a:t>
            </a:r>
            <a:r>
              <a:rPr lang="fr-FR" sz="2400" b="1" dirty="0"/>
              <a:t>, </a:t>
            </a:r>
            <a:r>
              <a:rPr lang="fr-FR" sz="2400" b="1" dirty="0" err="1"/>
              <a:t>stand-alone</a:t>
            </a:r>
            <a:r>
              <a:rPr lang="fr-FR" sz="2400" b="1" dirty="0"/>
              <a:t>, </a:t>
            </a:r>
            <a:r>
              <a:rPr lang="fr-FR" sz="2400" b="1" dirty="0" err="1"/>
              <a:t>executable</a:t>
            </a:r>
            <a:r>
              <a:rPr lang="fr-FR" sz="2400" b="1" dirty="0"/>
              <a:t> package of a </a:t>
            </a:r>
            <a:r>
              <a:rPr lang="fr-FR" sz="2400" b="1" dirty="0" err="1"/>
              <a:t>piece</a:t>
            </a:r>
            <a:r>
              <a:rPr lang="fr-FR" sz="2400" b="1" dirty="0"/>
              <a:t> of software </a:t>
            </a:r>
            <a:r>
              <a:rPr lang="fr-FR" sz="2400" b="1" dirty="0" err="1"/>
              <a:t>that</a:t>
            </a:r>
            <a:r>
              <a:rPr lang="fr-FR" sz="2400" b="1" dirty="0"/>
              <a:t> </a:t>
            </a:r>
            <a:r>
              <a:rPr lang="fr-FR" sz="2400" b="1" dirty="0" err="1"/>
              <a:t>include</a:t>
            </a:r>
            <a:r>
              <a:rPr lang="fr-FR" sz="2400" b="1" dirty="0"/>
              <a:t> </a:t>
            </a:r>
            <a:r>
              <a:rPr lang="fr-FR" sz="2400" b="1" dirty="0" err="1"/>
              <a:t>everything</a:t>
            </a:r>
            <a:r>
              <a:rPr lang="fr-FR" sz="2400" b="1" dirty="0"/>
              <a:t> </a:t>
            </a:r>
            <a:r>
              <a:rPr lang="fr-FR" sz="2400" b="1" dirty="0" err="1"/>
              <a:t>needed</a:t>
            </a:r>
            <a:r>
              <a:rPr lang="fr-FR" sz="2400" b="1" dirty="0"/>
              <a:t> to run </a:t>
            </a:r>
            <a:r>
              <a:rPr lang="fr-FR" sz="2400" b="1" dirty="0" err="1"/>
              <a:t>it</a:t>
            </a:r>
            <a:r>
              <a:rPr lang="fr-FR" sz="2400" b="1" dirty="0"/>
              <a:t> : code, runtime, system </a:t>
            </a:r>
            <a:r>
              <a:rPr lang="fr-FR" sz="2400" b="1" dirty="0" err="1"/>
              <a:t>tools</a:t>
            </a:r>
            <a:r>
              <a:rPr lang="fr-FR" sz="2400" b="1" dirty="0"/>
              <a:t>, system </a:t>
            </a:r>
            <a:r>
              <a:rPr lang="fr-FR" sz="2400" b="1" dirty="0" err="1"/>
              <a:t>libraries</a:t>
            </a:r>
            <a:r>
              <a:rPr lang="fr-FR" sz="2400" b="1" dirty="0"/>
              <a:t>, settings.</a:t>
            </a:r>
          </a:p>
          <a:p>
            <a:endParaRPr lang="fr-FR" b="1" dirty="0"/>
          </a:p>
          <a:p>
            <a:pPr lvl="1"/>
            <a:r>
              <a:rPr lang="fr-FR" b="1" dirty="0"/>
              <a:t>Image portable : exécutée grâce au moteur de containerisation </a:t>
            </a:r>
          </a:p>
          <a:p>
            <a:pPr lvl="2"/>
            <a:r>
              <a:rPr lang="fr-FR" b="1" dirty="0"/>
              <a:t>(disponible sur Linux, Windows, Mac0S pour docker)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Pas d’OS hôte, indépendant de la plateforme (OS, cloud, orchestrateur…)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Images légères (pas d’os embarqué)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Démarrage rapide</a:t>
            </a:r>
          </a:p>
          <a:p>
            <a:pPr lvl="1"/>
            <a:endParaRPr lang="fr-FR" b="1" dirty="0"/>
          </a:p>
          <a:p>
            <a:r>
              <a:rPr lang="fr-FR" b="1" dirty="0"/>
              <a:t>Exemples : docker, </a:t>
            </a:r>
            <a:r>
              <a:rPr lang="fr-FR" b="1" dirty="0" err="1"/>
              <a:t>rkt</a:t>
            </a:r>
            <a:r>
              <a:rPr lang="fr-FR" b="1" dirty="0"/>
              <a:t> (CoreOS), LXD (Canonical), </a:t>
            </a:r>
            <a:r>
              <a:rPr lang="fr-FR" b="1" dirty="0" err="1"/>
              <a:t>OpenVZ</a:t>
            </a:r>
            <a:r>
              <a:rPr lang="fr-FR" b="1" dirty="0"/>
              <a:t> (</a:t>
            </a:r>
            <a:r>
              <a:rPr lang="fr-FR" b="1" dirty="0" err="1"/>
              <a:t>Virtuozzo</a:t>
            </a:r>
            <a:r>
              <a:rPr lang="fr-FR" b="1" dirty="0"/>
              <a:t> 7), </a:t>
            </a:r>
            <a:r>
              <a:rPr lang="fr-FR" b="1" dirty="0" err="1"/>
              <a:t>runC</a:t>
            </a:r>
            <a:r>
              <a:rPr lang="fr-FR" b="1" dirty="0"/>
              <a:t>, …</a:t>
            </a:r>
          </a:p>
          <a:p>
            <a:pPr marL="180000" lvl="1" indent="0">
              <a:buNone/>
            </a:pP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marL="180000" lvl="1" indent="0">
              <a:buNone/>
            </a:pP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6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Best practices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3" y="1122265"/>
            <a:ext cx="9283283" cy="535383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Particulièrement dans un contexte d’intégration continue/déploiement continu, il est important que le </a:t>
            </a:r>
            <a:r>
              <a:rPr lang="fr-FR" b="1" dirty="0" err="1"/>
              <a:t>dockerfile</a:t>
            </a:r>
            <a:r>
              <a:rPr lang="fr-FR" b="1" dirty="0"/>
              <a:t> soit écrit pour être rejouable dans le temps</a:t>
            </a:r>
          </a:p>
          <a:p>
            <a:pPr lvl="1"/>
            <a:r>
              <a:rPr lang="fr-FR" b="1" dirty="0"/>
              <a:t>Eviter la commande apt-get update</a:t>
            </a:r>
          </a:p>
          <a:p>
            <a:pPr lvl="1"/>
            <a:r>
              <a:rPr lang="fr-FR" b="1" dirty="0"/>
              <a:t>Eviter l’utilisation du tag </a:t>
            </a:r>
            <a:r>
              <a:rPr lang="fr-FR" b="1" dirty="0" err="1"/>
              <a:t>latest</a:t>
            </a:r>
            <a:r>
              <a:rPr lang="fr-FR" b="1" dirty="0"/>
              <a:t>, préférer des numéros de version explicite</a:t>
            </a:r>
          </a:p>
          <a:p>
            <a:pPr lvl="1"/>
            <a:endParaRPr lang="fr-FR" b="1" dirty="0"/>
          </a:p>
          <a:p>
            <a:r>
              <a:rPr lang="fr-FR" b="1" dirty="0"/>
              <a:t>Attention au poids des containers ! </a:t>
            </a:r>
          </a:p>
          <a:p>
            <a:pPr lvl="1"/>
            <a:r>
              <a:rPr lang="fr-FR" b="1" dirty="0"/>
              <a:t>Limitez le contenu à ce qui est réellement utile.</a:t>
            </a:r>
          </a:p>
          <a:p>
            <a:pPr lvl="1"/>
            <a:r>
              <a:rPr lang="fr-FR" b="1" dirty="0"/>
              <a:t>Pensez à supprimer les fichiers de travail</a:t>
            </a:r>
          </a:p>
          <a:p>
            <a:pPr lvl="1"/>
            <a:r>
              <a:rPr lang="fr-FR" b="1" dirty="0"/>
              <a:t>Regrouper les commandes avec des &amp;&amp; dans une seule instruction RUN</a:t>
            </a:r>
          </a:p>
          <a:p>
            <a:endParaRPr lang="fr-FR" b="1" dirty="0"/>
          </a:p>
          <a:p>
            <a:r>
              <a:rPr lang="fr-FR" b="1" dirty="0"/>
              <a:t>Pensez à nettoyer la </a:t>
            </a:r>
            <a:r>
              <a:rPr lang="fr-FR" b="1" dirty="0" err="1"/>
              <a:t>registry</a:t>
            </a:r>
            <a:r>
              <a:rPr lang="fr-FR" b="1" dirty="0"/>
              <a:t> locale pour économiser de l’espace et éviter la saturation</a:t>
            </a:r>
          </a:p>
          <a:p>
            <a:endParaRPr lang="fr-FR" b="1" dirty="0"/>
          </a:p>
          <a:p>
            <a:r>
              <a:rPr lang="fr-FR" b="1" dirty="0"/>
              <a:t>Ecrivez votre </a:t>
            </a:r>
            <a:r>
              <a:rPr lang="fr-FR" b="1" dirty="0" err="1"/>
              <a:t>dockerfile</a:t>
            </a:r>
            <a:r>
              <a:rPr lang="fr-FR" b="1" dirty="0"/>
              <a:t> du général au particulier</a:t>
            </a:r>
          </a:p>
          <a:p>
            <a:endParaRPr lang="fr-FR" b="1" dirty="0"/>
          </a:p>
          <a:p>
            <a:r>
              <a:rPr lang="fr-FR" b="1" dirty="0"/>
              <a:t>Fichier .</a:t>
            </a:r>
            <a:r>
              <a:rPr lang="fr-FR" b="1" dirty="0" err="1"/>
              <a:t>dockerignore</a:t>
            </a:r>
            <a:r>
              <a:rPr lang="fr-FR" b="1" dirty="0"/>
              <a:t>  pour ne pas embarquer les fichier inutiles dans les images.</a:t>
            </a:r>
          </a:p>
          <a:p>
            <a:pPr marL="360000" lvl="2" indent="0">
              <a:buNone/>
            </a:pPr>
            <a:r>
              <a:rPr lang="fr-FR" dirty="0"/>
              <a:t>.git*</a:t>
            </a:r>
          </a:p>
          <a:p>
            <a:pPr marL="360000" lvl="2" indent="0">
              <a:buNone/>
            </a:pPr>
            <a:r>
              <a:rPr lang="fr-FR" b="1" dirty="0"/>
              <a:t>*.md</a:t>
            </a:r>
          </a:p>
          <a:p>
            <a:pPr marL="360000" lvl="2" indent="0">
              <a:buNone/>
            </a:pPr>
            <a:r>
              <a:rPr lang="fr-FR" b="1" dirty="0"/>
              <a:t>!README.md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4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Julien.canon@gfi.fr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Julien CANON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Architecte technique</a:t>
            </a:r>
          </a:p>
          <a:p>
            <a:r>
              <a:rPr lang="fr-FR" dirty="0"/>
              <a:t>Pôle Performance &amp; Transformation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b="1" dirty="0"/>
              <a:t>Siège social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La Porte du Parc</a:t>
            </a:r>
            <a:br>
              <a:rPr lang="fr-FR" dirty="0"/>
            </a:br>
            <a:r>
              <a:rPr lang="fr-FR" dirty="0"/>
              <a:t>145 boulevard Victor Hugo</a:t>
            </a:r>
          </a:p>
          <a:p>
            <a:r>
              <a:rPr lang="fr-FR" dirty="0"/>
              <a:t>93400 Saint-Ouen</a:t>
            </a:r>
          </a:p>
          <a:p>
            <a:r>
              <a:rPr lang="fr-FR" dirty="0"/>
              <a:t>Tél. 01 44 04 50 00</a:t>
            </a:r>
          </a:p>
          <a:p>
            <a:r>
              <a:rPr lang="fr-FR" dirty="0"/>
              <a:t>Port. 06 00 00 00 00</a:t>
            </a:r>
          </a:p>
          <a:p>
            <a:r>
              <a:rPr lang="fr-FR" dirty="0"/>
              <a:t>Fax. 01 44 04 50 00 </a:t>
            </a:r>
          </a:p>
        </p:txBody>
      </p:sp>
    </p:spTree>
    <p:extLst>
      <p:ext uri="{BB962C8B-B14F-4D97-AF65-F5344CB8AC3E}">
        <p14:creationId xmlns:p14="http://schemas.microsoft.com/office/powerpoint/2010/main" val="12243769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497CF0-5FB5-4936-9C89-A52AB8EAA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8" y="1847629"/>
            <a:ext cx="741148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02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CAB9F6FA-4147-4806-9C03-A2853EBC934B}" vid="{9613F171-AC05-4D64-A8A0-12C633E8485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1c043602ed60e74261c17a5929966951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63d70a2d39955c0b1563c11e0cba2b7f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ABAB35-FDC3-4DEE-AB9D-579CFAD490C5}">
  <ds:schemaRefs>
    <ds:schemaRef ds:uri="http://schemas.microsoft.com/office/2006/documentManagement/types"/>
    <ds:schemaRef ds:uri="http://schemas.microsoft.com/office/2006/metadata/properties"/>
    <ds:schemaRef ds:uri="ebc35acc-9dc8-4c00-9c3c-14ac5e4abd61"/>
    <ds:schemaRef ds:uri="http://purl.org/dc/elements/1.1/"/>
    <ds:schemaRef ds:uri="http://schemas.openxmlformats.org/package/2006/metadata/core-properties"/>
    <ds:schemaRef ds:uri="7182cb77-b31f-4111-831b-cda4b6a47247"/>
    <ds:schemaRef ds:uri="http://purl.org/dc/dcmitype/"/>
    <ds:schemaRef ds:uri="http://purl.org/dc/terms/"/>
    <ds:schemaRef ds:uri="http://schemas.microsoft.com/office/infopath/2007/PartnerControls"/>
    <ds:schemaRef ds:uri="b2bbfd32-0178-4a01-9cde-0fcf75e0080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09925D-8C23-4A63-A411-C506E25BA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A66D5A-AA5D-482B-BC44-DB419AC62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5107</Words>
  <Application>Microsoft Office PowerPoint</Application>
  <PresentationFormat>Format A4 (210 x 297 mm)</PresentationFormat>
  <Paragraphs>984</Paragraphs>
  <Slides>81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85" baseType="lpstr">
      <vt:lpstr>Arial</vt:lpstr>
      <vt:lpstr>Calibri</vt:lpstr>
      <vt:lpstr>Myriad Pro</vt:lpstr>
      <vt:lpstr>Thème Office</vt:lpstr>
      <vt:lpstr>Formation docker CapCloud</vt:lpstr>
      <vt:lpstr>Objectif de la formation</vt:lpstr>
      <vt:lpstr>Les containers</vt:lpstr>
      <vt:lpstr>Petit historique : dépendences</vt:lpstr>
      <vt:lpstr>Petit historique : dépendences (suite)</vt:lpstr>
      <vt:lpstr>Hyperviseur vs Container</vt:lpstr>
      <vt:lpstr>Hyperviseur vs Container (suite)</vt:lpstr>
      <vt:lpstr>Container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Docker</vt:lpstr>
      <vt:lpstr>Plateforme docker et son historique</vt:lpstr>
      <vt:lpstr>Plateforme docker sur le web</vt:lpstr>
      <vt:lpstr>Présentation PowerPoint</vt:lpstr>
      <vt:lpstr>Présentation PowerPoint</vt:lpstr>
      <vt:lpstr>Travaux Pratiques</vt:lpstr>
      <vt:lpstr>Récupération des TPs</vt:lpstr>
      <vt:lpstr>TP 0 : Préparation de la VM</vt:lpstr>
      <vt:lpstr>Docker CLI</vt:lpstr>
      <vt:lpstr>Docker CLI (suite)</vt:lpstr>
      <vt:lpstr>Présentation PowerPoint</vt:lpstr>
      <vt:lpstr>Architecture docker</vt:lpstr>
      <vt:lpstr>Présentation PowerPoint</vt:lpstr>
      <vt:lpstr>Présentation PowerPoint</vt:lpstr>
      <vt:lpstr>Présentation PowerPoint</vt:lpstr>
      <vt:lpstr>Présentation PowerPoint</vt:lpstr>
      <vt:lpstr>Objets</vt:lpstr>
      <vt:lpstr>docker pull hello-world</vt:lpstr>
      <vt:lpstr>Image et Container</vt:lpstr>
      <vt:lpstr>Docker en mode détaché et/ou interactif</vt:lpstr>
      <vt:lpstr>Architecture détaillée</vt:lpstr>
      <vt:lpstr>Docker CLI</vt:lpstr>
      <vt:lpstr>Images</vt:lpstr>
      <vt:lpstr>Registries</vt:lpstr>
      <vt:lpstr>Dockerfile</vt:lpstr>
      <vt:lpstr>Construire et lancer les containers</vt:lpstr>
      <vt:lpstr>docker build</vt:lpstr>
      <vt:lpstr>docker build -f Dockerfile .</vt:lpstr>
      <vt:lpstr>docker build (suite)</vt:lpstr>
      <vt:lpstr>Writable layer</vt:lpstr>
      <vt:lpstr>Définition du container docker</vt:lpstr>
      <vt:lpstr>Définition du container docker (suite)</vt:lpstr>
      <vt:lpstr>Illustrer différence CMD vs ENTRYPOINT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docker minimal hello-world</vt:lpstr>
      <vt:lpstr>Exemple de Dockerfile</vt:lpstr>
      <vt:lpstr>Image docker tomcat</vt:lpstr>
      <vt:lpstr>Docker attach</vt:lpstr>
      <vt:lpstr>docker network</vt:lpstr>
      <vt:lpstr>docker network (bridge)</vt:lpstr>
      <vt:lpstr>docker et exposition des ports</vt:lpstr>
      <vt:lpstr> Stockage</vt:lpstr>
      <vt:lpstr> Stockage : volumes</vt:lpstr>
      <vt:lpstr> Stockage : bind mounts</vt:lpstr>
      <vt:lpstr> Stockage : tmpfs</vt:lpstr>
      <vt:lpstr> Build multi-stage</vt:lpstr>
      <vt:lpstr>Se créer un identifiant dockerid</vt:lpstr>
      <vt:lpstr>Publier les images sur une registry</vt:lpstr>
      <vt:lpstr>docker login &lt;registry&gt;</vt:lpstr>
      <vt:lpstr>docker push &lt;image&gt;</vt:lpstr>
      <vt:lpstr>Sauvegarde d’image hors registry</vt:lpstr>
      <vt:lpstr>Présentation PowerPoint</vt:lpstr>
      <vt:lpstr>Présentation PowerPoint</vt:lpstr>
      <vt:lpstr>Présentation PowerPoint</vt:lpstr>
      <vt:lpstr>Présentation PowerPoint</vt:lpstr>
      <vt:lpstr>Diagnostiquer les containers</vt:lpstr>
      <vt:lpstr> docker-compose</vt:lpstr>
      <vt:lpstr>Présentation PowerPoint</vt:lpstr>
      <vt:lpstr>Présentation PowerPoint</vt:lpstr>
      <vt:lpstr> Politique de redémarrage</vt:lpstr>
      <vt:lpstr>Best practices</vt:lpstr>
      <vt:lpstr>Julien CANON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docker CapCloud</dc:title>
  <dc:creator>Canon Julien</dc:creator>
  <cp:lastModifiedBy>Canon Julien</cp:lastModifiedBy>
  <cp:revision>47</cp:revision>
  <dcterms:created xsi:type="dcterms:W3CDTF">2020-06-03T14:45:53Z</dcterms:created>
  <dcterms:modified xsi:type="dcterms:W3CDTF">2020-06-05T15:14:56Z</dcterms:modified>
</cp:coreProperties>
</file>